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8" r:id="rId2"/>
    <p:sldId id="264" r:id="rId3"/>
    <p:sldId id="280" r:id="rId4"/>
    <p:sldId id="270" r:id="rId5"/>
    <p:sldId id="266" r:id="rId6"/>
    <p:sldId id="281" r:id="rId7"/>
    <p:sldId id="273" r:id="rId8"/>
    <p:sldId id="285" r:id="rId9"/>
    <p:sldId id="284" r:id="rId10"/>
    <p:sldId id="283" r:id="rId11"/>
    <p:sldId id="286" r:id="rId12"/>
    <p:sldId id="282"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95" autoAdjust="0"/>
  </p:normalViewPr>
  <p:slideViewPr>
    <p:cSldViewPr>
      <p:cViewPr varScale="1">
        <p:scale>
          <a:sx n="64" d="100"/>
          <a:sy n="64" d="100"/>
        </p:scale>
        <p:origin x="156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A86AAE-FD63-4469-866A-F718E5AF4414}" type="doc">
      <dgm:prSet loTypeId="urn:microsoft.com/office/officeart/2005/8/layout/chevron1" loCatId="process" qsTypeId="urn:microsoft.com/office/officeart/2005/8/quickstyle/simple5" qsCatId="simple" csTypeId="urn:microsoft.com/office/officeart/2005/8/colors/colorful3" csCatId="colorful" phldr="1"/>
      <dgm:spPr/>
    </dgm:pt>
    <dgm:pt modelId="{5EB30F50-4ECA-42AF-9815-5D4CCCE08C10}">
      <dgm:prSet phldrT="[Text]" custT="1"/>
      <dgm:spPr>
        <a:xfrm>
          <a:off x="1981" y="175728"/>
          <a:ext cx="1153359" cy="461343"/>
        </a:xfrm>
        <a:scene3d>
          <a:camera prst="orthographicFront">
            <a:rot lat="0" lon="0" rev="0"/>
          </a:camera>
          <a:lightRig rig="threePt" dir="t">
            <a:rot lat="0" lon="0" rev="1200000"/>
          </a:lightRig>
        </a:scene3d>
        <a:sp3d>
          <a:bevelT w="63500" h="25400"/>
        </a:sp3d>
      </dgm:spPr>
      <dgm:t>
        <a:bodyPr/>
        <a:lstStyle/>
        <a:p>
          <a:r>
            <a:rPr lang="en-US" sz="1600" b="1" smtClean="0">
              <a:latin typeface="Univers 45 Light"/>
              <a:ea typeface="+mn-ea"/>
              <a:cs typeface="+mn-cs"/>
            </a:rPr>
            <a:t>G1</a:t>
          </a:r>
          <a:endParaRPr lang="en-GB" sz="1600" b="1" dirty="0">
            <a:latin typeface="Univers 45 Light"/>
            <a:ea typeface="+mn-ea"/>
            <a:cs typeface="+mn-cs"/>
          </a:endParaRPr>
        </a:p>
      </dgm:t>
    </dgm:pt>
    <dgm:pt modelId="{6EFA3D74-33C3-456D-8493-4A6ABFD59740}" type="parTrans" cxnId="{313D4184-BE2B-43BB-AC30-935CDAFD2894}">
      <dgm:prSet/>
      <dgm:spPr/>
      <dgm:t>
        <a:bodyPr/>
        <a:lstStyle/>
        <a:p>
          <a:endParaRPr lang="en-GB" sz="800" b="1"/>
        </a:p>
      </dgm:t>
    </dgm:pt>
    <dgm:pt modelId="{197089AC-367F-4DF1-B423-0E718E2B9546}" type="sibTrans" cxnId="{313D4184-BE2B-43BB-AC30-935CDAFD2894}">
      <dgm:prSet/>
      <dgm:spPr/>
      <dgm:t>
        <a:bodyPr/>
        <a:lstStyle/>
        <a:p>
          <a:endParaRPr lang="en-GB" sz="800" b="1"/>
        </a:p>
      </dgm:t>
    </dgm:pt>
    <dgm:pt modelId="{8C56558C-39EC-428D-8064-D6C6129AE7EC}">
      <dgm:prSet phldrT="[Text]" custT="1"/>
      <dgm:spPr>
        <a:xfrm>
          <a:off x="1040004" y="175728"/>
          <a:ext cx="1153359" cy="461343"/>
        </a:xfrm>
        <a:scene3d>
          <a:camera prst="orthographicFront">
            <a:rot lat="0" lon="0" rev="0"/>
          </a:camera>
          <a:lightRig rig="threePt" dir="t">
            <a:rot lat="0" lon="0" rev="1200000"/>
          </a:lightRig>
        </a:scene3d>
        <a:sp3d>
          <a:bevelT w="63500" h="25400"/>
        </a:sp3d>
      </dgm:spPr>
      <dgm:t>
        <a:bodyPr/>
        <a:lstStyle/>
        <a:p>
          <a:r>
            <a:rPr lang="en-US" sz="1600" b="1" smtClean="0">
              <a:latin typeface="Univers 45 Light"/>
              <a:ea typeface="+mn-ea"/>
              <a:cs typeface="+mn-cs"/>
            </a:rPr>
            <a:t>G2</a:t>
          </a:r>
          <a:endParaRPr lang="en-GB" sz="1600" b="1" dirty="0">
            <a:latin typeface="Univers 45 Light"/>
            <a:ea typeface="+mn-ea"/>
            <a:cs typeface="+mn-cs"/>
          </a:endParaRPr>
        </a:p>
      </dgm:t>
    </dgm:pt>
    <dgm:pt modelId="{D6DA74C1-FE8E-4D18-804A-2F94F597D45D}" type="parTrans" cxnId="{A9642B69-90A2-4BD5-BABD-A0731840254B}">
      <dgm:prSet/>
      <dgm:spPr/>
      <dgm:t>
        <a:bodyPr/>
        <a:lstStyle/>
        <a:p>
          <a:endParaRPr lang="en-GB" sz="800" b="1"/>
        </a:p>
      </dgm:t>
    </dgm:pt>
    <dgm:pt modelId="{2A892B4D-AE3A-4E70-9B8F-7A7156F41601}" type="sibTrans" cxnId="{A9642B69-90A2-4BD5-BABD-A0731840254B}">
      <dgm:prSet/>
      <dgm:spPr/>
      <dgm:t>
        <a:bodyPr/>
        <a:lstStyle/>
        <a:p>
          <a:endParaRPr lang="en-GB" sz="800" b="1"/>
        </a:p>
      </dgm:t>
    </dgm:pt>
    <dgm:pt modelId="{11E91AE6-DC03-4DE7-BEDF-C65C99175DE8}">
      <dgm:prSet phldrT="[Text]" custT="1"/>
      <dgm:spPr>
        <a:xfrm>
          <a:off x="2078028" y="175728"/>
          <a:ext cx="1153359" cy="461343"/>
        </a:xfrm>
        <a:scene3d>
          <a:camera prst="orthographicFront">
            <a:rot lat="0" lon="0" rev="0"/>
          </a:camera>
          <a:lightRig rig="threePt" dir="t">
            <a:rot lat="0" lon="0" rev="1200000"/>
          </a:lightRig>
        </a:scene3d>
        <a:sp3d>
          <a:bevelT w="63500" h="25400"/>
        </a:sp3d>
      </dgm:spPr>
      <dgm:t>
        <a:bodyPr/>
        <a:lstStyle/>
        <a:p>
          <a:r>
            <a:rPr lang="en-US" sz="1600" b="1" smtClean="0">
              <a:latin typeface="Univers 45 Light"/>
              <a:ea typeface="+mn-ea"/>
              <a:cs typeface="+mn-cs"/>
            </a:rPr>
            <a:t>G3</a:t>
          </a:r>
          <a:endParaRPr lang="en-GB" sz="1600" b="1" dirty="0">
            <a:latin typeface="Univers 45 Light"/>
            <a:ea typeface="+mn-ea"/>
            <a:cs typeface="+mn-cs"/>
          </a:endParaRPr>
        </a:p>
      </dgm:t>
    </dgm:pt>
    <dgm:pt modelId="{0CF7E9CA-98EB-4DA5-B428-E0E2EB727B2E}" type="parTrans" cxnId="{3D967A4D-2DEC-491A-B495-01DA6F314A19}">
      <dgm:prSet/>
      <dgm:spPr/>
      <dgm:t>
        <a:bodyPr/>
        <a:lstStyle/>
        <a:p>
          <a:endParaRPr lang="en-GB" sz="800" b="1"/>
        </a:p>
      </dgm:t>
    </dgm:pt>
    <dgm:pt modelId="{2848167A-CD53-4F8A-AA07-788A67AFA707}" type="sibTrans" cxnId="{3D967A4D-2DEC-491A-B495-01DA6F314A19}">
      <dgm:prSet/>
      <dgm:spPr/>
      <dgm:t>
        <a:bodyPr/>
        <a:lstStyle/>
        <a:p>
          <a:endParaRPr lang="en-GB" sz="800" b="1"/>
        </a:p>
      </dgm:t>
    </dgm:pt>
    <dgm:pt modelId="{63EC89C0-F5D1-4CF0-B2F4-B09E0833571E}">
      <dgm:prSet phldrT="[Text]" custT="1"/>
      <dgm:spPr>
        <a:xfrm>
          <a:off x="2078028" y="175728"/>
          <a:ext cx="1153359" cy="461343"/>
        </a:xfrm>
        <a:scene3d>
          <a:camera prst="orthographicFront">
            <a:rot lat="0" lon="0" rev="0"/>
          </a:camera>
          <a:lightRig rig="threePt" dir="t">
            <a:rot lat="0" lon="0" rev="1200000"/>
          </a:lightRig>
        </a:scene3d>
        <a:sp3d>
          <a:bevelT w="63500" h="25400"/>
        </a:sp3d>
      </dgm:spPr>
      <dgm:t>
        <a:bodyPr/>
        <a:lstStyle/>
        <a:p>
          <a:r>
            <a:rPr lang="en-GB" sz="1600" b="1" dirty="0" smtClean="0">
              <a:latin typeface="Univers 45 Light"/>
              <a:ea typeface="+mn-ea"/>
              <a:cs typeface="+mn-cs"/>
            </a:rPr>
            <a:t>G3.1</a:t>
          </a:r>
          <a:endParaRPr lang="en-GB" sz="1600" b="1" dirty="0">
            <a:latin typeface="Univers 45 Light"/>
            <a:ea typeface="+mn-ea"/>
            <a:cs typeface="+mn-cs"/>
          </a:endParaRPr>
        </a:p>
      </dgm:t>
    </dgm:pt>
    <dgm:pt modelId="{95736ACC-EA72-405E-B32E-296A6DC30063}" type="parTrans" cxnId="{211FA913-39B4-4C2B-A69A-379D2FC9EF71}">
      <dgm:prSet/>
      <dgm:spPr/>
      <dgm:t>
        <a:bodyPr/>
        <a:lstStyle/>
        <a:p>
          <a:endParaRPr lang="en-US"/>
        </a:p>
      </dgm:t>
    </dgm:pt>
    <dgm:pt modelId="{1378EB03-235D-4ACA-B43E-4D0B7CA41D1F}" type="sibTrans" cxnId="{211FA913-39B4-4C2B-A69A-379D2FC9EF71}">
      <dgm:prSet/>
      <dgm:spPr/>
      <dgm:t>
        <a:bodyPr/>
        <a:lstStyle/>
        <a:p>
          <a:endParaRPr lang="en-US"/>
        </a:p>
      </dgm:t>
    </dgm:pt>
    <dgm:pt modelId="{0F45E006-F372-4ED1-B930-5B607E01A374}">
      <dgm:prSet phldrT="[Text]" custT="1"/>
      <dgm:spPr>
        <a:xfrm>
          <a:off x="2078028" y="175728"/>
          <a:ext cx="1153359" cy="461343"/>
        </a:xfrm>
        <a:scene3d>
          <a:camera prst="orthographicFront">
            <a:rot lat="0" lon="0" rev="0"/>
          </a:camera>
          <a:lightRig rig="threePt" dir="t">
            <a:rot lat="0" lon="0" rev="1200000"/>
          </a:lightRig>
        </a:scene3d>
        <a:sp3d>
          <a:bevelT w="63500" h="25400"/>
        </a:sp3d>
      </dgm:spPr>
      <dgm:t>
        <a:bodyPr/>
        <a:lstStyle/>
        <a:p>
          <a:r>
            <a:rPr lang="en-GB" sz="1600" b="1" dirty="0" smtClean="0">
              <a:latin typeface="Univers 45 Light"/>
              <a:ea typeface="+mn-ea"/>
              <a:cs typeface="+mn-cs"/>
            </a:rPr>
            <a:t>G4</a:t>
          </a:r>
          <a:endParaRPr lang="en-GB" sz="1600" b="1" dirty="0">
            <a:latin typeface="Univers 45 Light"/>
            <a:ea typeface="+mn-ea"/>
            <a:cs typeface="+mn-cs"/>
          </a:endParaRPr>
        </a:p>
      </dgm:t>
    </dgm:pt>
    <dgm:pt modelId="{DAD885DD-7D29-44EE-825E-FEFA7964AEFE}" type="parTrans" cxnId="{86006697-DBBF-4860-B40C-5BE0A1BDF46D}">
      <dgm:prSet/>
      <dgm:spPr/>
      <dgm:t>
        <a:bodyPr/>
        <a:lstStyle/>
        <a:p>
          <a:endParaRPr lang="en-US"/>
        </a:p>
      </dgm:t>
    </dgm:pt>
    <dgm:pt modelId="{64F6D209-04B3-404E-BC72-155C327AE279}" type="sibTrans" cxnId="{86006697-DBBF-4860-B40C-5BE0A1BDF46D}">
      <dgm:prSet/>
      <dgm:spPr/>
      <dgm:t>
        <a:bodyPr/>
        <a:lstStyle/>
        <a:p>
          <a:endParaRPr lang="en-US"/>
        </a:p>
      </dgm:t>
    </dgm:pt>
    <dgm:pt modelId="{E2CD7D2E-85DE-4357-82E6-EAD3F84F8352}" type="pres">
      <dgm:prSet presAssocID="{CEA86AAE-FD63-4469-866A-F718E5AF4414}" presName="Name0" presStyleCnt="0">
        <dgm:presLayoutVars>
          <dgm:dir/>
          <dgm:animLvl val="lvl"/>
          <dgm:resizeHandles val="exact"/>
        </dgm:presLayoutVars>
      </dgm:prSet>
      <dgm:spPr/>
    </dgm:pt>
    <dgm:pt modelId="{92931070-8796-42A8-B6E2-33403EE3423C}" type="pres">
      <dgm:prSet presAssocID="{5EB30F50-4ECA-42AF-9815-5D4CCCE08C10}" presName="parTxOnly" presStyleLbl="node1" presStyleIdx="0" presStyleCnt="5">
        <dgm:presLayoutVars>
          <dgm:chMax val="0"/>
          <dgm:chPref val="0"/>
          <dgm:bulletEnabled val="1"/>
        </dgm:presLayoutVars>
      </dgm:prSet>
      <dgm:spPr>
        <a:prstGeom prst="chevron">
          <a:avLst/>
        </a:prstGeom>
      </dgm:spPr>
      <dgm:t>
        <a:bodyPr/>
        <a:lstStyle/>
        <a:p>
          <a:endParaRPr lang="en-GB"/>
        </a:p>
      </dgm:t>
    </dgm:pt>
    <dgm:pt modelId="{7BAA2302-A1FC-472F-85D6-F0D5D5CB9949}" type="pres">
      <dgm:prSet presAssocID="{197089AC-367F-4DF1-B423-0E718E2B9546}" presName="parTxOnlySpace" presStyleCnt="0"/>
      <dgm:spPr/>
    </dgm:pt>
    <dgm:pt modelId="{55590F01-712F-4104-B588-EAAA05941A36}" type="pres">
      <dgm:prSet presAssocID="{8C56558C-39EC-428D-8064-D6C6129AE7EC}" presName="parTxOnly" presStyleLbl="node1" presStyleIdx="1" presStyleCnt="5">
        <dgm:presLayoutVars>
          <dgm:chMax val="0"/>
          <dgm:chPref val="0"/>
          <dgm:bulletEnabled val="1"/>
        </dgm:presLayoutVars>
      </dgm:prSet>
      <dgm:spPr>
        <a:prstGeom prst="chevron">
          <a:avLst/>
        </a:prstGeom>
      </dgm:spPr>
      <dgm:t>
        <a:bodyPr/>
        <a:lstStyle/>
        <a:p>
          <a:endParaRPr lang="en-GB"/>
        </a:p>
      </dgm:t>
    </dgm:pt>
    <dgm:pt modelId="{AE9ADA82-F68B-4DD1-89E3-175D129D23C9}" type="pres">
      <dgm:prSet presAssocID="{2A892B4D-AE3A-4E70-9B8F-7A7156F41601}" presName="parTxOnlySpace" presStyleCnt="0"/>
      <dgm:spPr/>
    </dgm:pt>
    <dgm:pt modelId="{96EFCCED-F1F7-41CB-964D-7EEEBB3DB314}" type="pres">
      <dgm:prSet presAssocID="{11E91AE6-DC03-4DE7-BEDF-C65C99175DE8}" presName="parTxOnly" presStyleLbl="node1" presStyleIdx="2" presStyleCnt="5">
        <dgm:presLayoutVars>
          <dgm:chMax val="0"/>
          <dgm:chPref val="0"/>
          <dgm:bulletEnabled val="1"/>
        </dgm:presLayoutVars>
      </dgm:prSet>
      <dgm:spPr>
        <a:prstGeom prst="chevron">
          <a:avLst/>
        </a:prstGeom>
      </dgm:spPr>
      <dgm:t>
        <a:bodyPr/>
        <a:lstStyle/>
        <a:p>
          <a:endParaRPr lang="en-GB"/>
        </a:p>
      </dgm:t>
    </dgm:pt>
    <dgm:pt modelId="{4ABE1F89-691F-446A-A749-A2A32F5C154A}" type="pres">
      <dgm:prSet presAssocID="{2848167A-CD53-4F8A-AA07-788A67AFA707}" presName="parTxOnlySpace" presStyleCnt="0"/>
      <dgm:spPr/>
    </dgm:pt>
    <dgm:pt modelId="{C9A6287F-C4F5-4B5C-9612-180E7ABCB5F7}" type="pres">
      <dgm:prSet presAssocID="{63EC89C0-F5D1-4CF0-B2F4-B09E0833571E}" presName="parTxOnly" presStyleLbl="node1" presStyleIdx="3" presStyleCnt="5">
        <dgm:presLayoutVars>
          <dgm:chMax val="0"/>
          <dgm:chPref val="0"/>
          <dgm:bulletEnabled val="1"/>
        </dgm:presLayoutVars>
      </dgm:prSet>
      <dgm:spPr/>
      <dgm:t>
        <a:bodyPr/>
        <a:lstStyle/>
        <a:p>
          <a:endParaRPr lang="en-US"/>
        </a:p>
      </dgm:t>
    </dgm:pt>
    <dgm:pt modelId="{EBCF4E4E-92CA-44E7-8C45-6B3C71276100}" type="pres">
      <dgm:prSet presAssocID="{1378EB03-235D-4ACA-B43E-4D0B7CA41D1F}" presName="parTxOnlySpace" presStyleCnt="0"/>
      <dgm:spPr/>
    </dgm:pt>
    <dgm:pt modelId="{AD6BEDEF-7791-4457-9635-4623DBB374EC}" type="pres">
      <dgm:prSet presAssocID="{0F45E006-F372-4ED1-B930-5B607E01A374}" presName="parTxOnly" presStyleLbl="node1" presStyleIdx="4" presStyleCnt="5">
        <dgm:presLayoutVars>
          <dgm:chMax val="0"/>
          <dgm:chPref val="0"/>
          <dgm:bulletEnabled val="1"/>
        </dgm:presLayoutVars>
      </dgm:prSet>
      <dgm:spPr/>
      <dgm:t>
        <a:bodyPr/>
        <a:lstStyle/>
        <a:p>
          <a:endParaRPr lang="en-US"/>
        </a:p>
      </dgm:t>
    </dgm:pt>
  </dgm:ptLst>
  <dgm:cxnLst>
    <dgm:cxn modelId="{353A5848-3323-42CE-BF47-FA1BEA3878A7}" type="presOf" srcId="{0F45E006-F372-4ED1-B930-5B607E01A374}" destId="{AD6BEDEF-7791-4457-9635-4623DBB374EC}" srcOrd="0" destOrd="0" presId="urn:microsoft.com/office/officeart/2005/8/layout/chevron1"/>
    <dgm:cxn modelId="{4C7F9513-1972-4506-9845-7196CB20856F}" type="presOf" srcId="{5EB30F50-4ECA-42AF-9815-5D4CCCE08C10}" destId="{92931070-8796-42A8-B6E2-33403EE3423C}" srcOrd="0" destOrd="0" presId="urn:microsoft.com/office/officeart/2005/8/layout/chevron1"/>
    <dgm:cxn modelId="{A9642B69-90A2-4BD5-BABD-A0731840254B}" srcId="{CEA86AAE-FD63-4469-866A-F718E5AF4414}" destId="{8C56558C-39EC-428D-8064-D6C6129AE7EC}" srcOrd="1" destOrd="0" parTransId="{D6DA74C1-FE8E-4D18-804A-2F94F597D45D}" sibTransId="{2A892B4D-AE3A-4E70-9B8F-7A7156F41601}"/>
    <dgm:cxn modelId="{211FA913-39B4-4C2B-A69A-379D2FC9EF71}" srcId="{CEA86AAE-FD63-4469-866A-F718E5AF4414}" destId="{63EC89C0-F5D1-4CF0-B2F4-B09E0833571E}" srcOrd="3" destOrd="0" parTransId="{95736ACC-EA72-405E-B32E-296A6DC30063}" sibTransId="{1378EB03-235D-4ACA-B43E-4D0B7CA41D1F}"/>
    <dgm:cxn modelId="{313D4184-BE2B-43BB-AC30-935CDAFD2894}" srcId="{CEA86AAE-FD63-4469-866A-F718E5AF4414}" destId="{5EB30F50-4ECA-42AF-9815-5D4CCCE08C10}" srcOrd="0" destOrd="0" parTransId="{6EFA3D74-33C3-456D-8493-4A6ABFD59740}" sibTransId="{197089AC-367F-4DF1-B423-0E718E2B9546}"/>
    <dgm:cxn modelId="{A43B5140-D852-4DAC-9957-1D5EF5335573}" type="presOf" srcId="{11E91AE6-DC03-4DE7-BEDF-C65C99175DE8}" destId="{96EFCCED-F1F7-41CB-964D-7EEEBB3DB314}" srcOrd="0" destOrd="0" presId="urn:microsoft.com/office/officeart/2005/8/layout/chevron1"/>
    <dgm:cxn modelId="{3D967A4D-2DEC-491A-B495-01DA6F314A19}" srcId="{CEA86AAE-FD63-4469-866A-F718E5AF4414}" destId="{11E91AE6-DC03-4DE7-BEDF-C65C99175DE8}" srcOrd="2" destOrd="0" parTransId="{0CF7E9CA-98EB-4DA5-B428-E0E2EB727B2E}" sibTransId="{2848167A-CD53-4F8A-AA07-788A67AFA707}"/>
    <dgm:cxn modelId="{C4A0232A-74CC-4853-9C6D-A4A21DE6FD7E}" type="presOf" srcId="{8C56558C-39EC-428D-8064-D6C6129AE7EC}" destId="{55590F01-712F-4104-B588-EAAA05941A36}" srcOrd="0" destOrd="0" presId="urn:microsoft.com/office/officeart/2005/8/layout/chevron1"/>
    <dgm:cxn modelId="{86006697-DBBF-4860-B40C-5BE0A1BDF46D}" srcId="{CEA86AAE-FD63-4469-866A-F718E5AF4414}" destId="{0F45E006-F372-4ED1-B930-5B607E01A374}" srcOrd="4" destOrd="0" parTransId="{DAD885DD-7D29-44EE-825E-FEFA7964AEFE}" sibTransId="{64F6D209-04B3-404E-BC72-155C327AE279}"/>
    <dgm:cxn modelId="{C2D47A52-89E9-495B-BE47-23ACE95F653F}" type="presOf" srcId="{63EC89C0-F5D1-4CF0-B2F4-B09E0833571E}" destId="{C9A6287F-C4F5-4B5C-9612-180E7ABCB5F7}" srcOrd="0" destOrd="0" presId="urn:microsoft.com/office/officeart/2005/8/layout/chevron1"/>
    <dgm:cxn modelId="{3214469A-1719-4979-82BB-5FE467DFBA53}" type="presOf" srcId="{CEA86AAE-FD63-4469-866A-F718E5AF4414}" destId="{E2CD7D2E-85DE-4357-82E6-EAD3F84F8352}" srcOrd="0" destOrd="0" presId="urn:microsoft.com/office/officeart/2005/8/layout/chevron1"/>
    <dgm:cxn modelId="{31588C13-23AB-4EB6-9DD4-6C494A1DCED3}" type="presParOf" srcId="{E2CD7D2E-85DE-4357-82E6-EAD3F84F8352}" destId="{92931070-8796-42A8-B6E2-33403EE3423C}" srcOrd="0" destOrd="0" presId="urn:microsoft.com/office/officeart/2005/8/layout/chevron1"/>
    <dgm:cxn modelId="{D838C35E-5B9A-4F7F-A6C8-E06A7B5EDB25}" type="presParOf" srcId="{E2CD7D2E-85DE-4357-82E6-EAD3F84F8352}" destId="{7BAA2302-A1FC-472F-85D6-F0D5D5CB9949}" srcOrd="1" destOrd="0" presId="urn:microsoft.com/office/officeart/2005/8/layout/chevron1"/>
    <dgm:cxn modelId="{1EC96998-2A20-41AC-B5AD-AFCD4AFCCF49}" type="presParOf" srcId="{E2CD7D2E-85DE-4357-82E6-EAD3F84F8352}" destId="{55590F01-712F-4104-B588-EAAA05941A36}" srcOrd="2" destOrd="0" presId="urn:microsoft.com/office/officeart/2005/8/layout/chevron1"/>
    <dgm:cxn modelId="{54D5AB92-85D8-4205-B2C0-931F94B01F35}" type="presParOf" srcId="{E2CD7D2E-85DE-4357-82E6-EAD3F84F8352}" destId="{AE9ADA82-F68B-4DD1-89E3-175D129D23C9}" srcOrd="3" destOrd="0" presId="urn:microsoft.com/office/officeart/2005/8/layout/chevron1"/>
    <dgm:cxn modelId="{CEDC3E6C-4233-48D9-9B11-E840A54E6C7F}" type="presParOf" srcId="{E2CD7D2E-85DE-4357-82E6-EAD3F84F8352}" destId="{96EFCCED-F1F7-41CB-964D-7EEEBB3DB314}" srcOrd="4" destOrd="0" presId="urn:microsoft.com/office/officeart/2005/8/layout/chevron1"/>
    <dgm:cxn modelId="{EE16332A-1F0E-495F-B8C1-21E01CEEECDF}" type="presParOf" srcId="{E2CD7D2E-85DE-4357-82E6-EAD3F84F8352}" destId="{4ABE1F89-691F-446A-A749-A2A32F5C154A}" srcOrd="5" destOrd="0" presId="urn:microsoft.com/office/officeart/2005/8/layout/chevron1"/>
    <dgm:cxn modelId="{21DA9C20-3DC6-4B16-98F8-A85AFC69BA76}" type="presParOf" srcId="{E2CD7D2E-85DE-4357-82E6-EAD3F84F8352}" destId="{C9A6287F-C4F5-4B5C-9612-180E7ABCB5F7}" srcOrd="6" destOrd="0" presId="urn:microsoft.com/office/officeart/2005/8/layout/chevron1"/>
    <dgm:cxn modelId="{3F16EDE8-B35B-40EC-8153-AADED296030D}" type="presParOf" srcId="{E2CD7D2E-85DE-4357-82E6-EAD3F84F8352}" destId="{EBCF4E4E-92CA-44E7-8C45-6B3C71276100}" srcOrd="7" destOrd="0" presId="urn:microsoft.com/office/officeart/2005/8/layout/chevron1"/>
    <dgm:cxn modelId="{8EAB9B16-67D0-4799-BF2A-77110D47E8BA}" type="presParOf" srcId="{E2CD7D2E-85DE-4357-82E6-EAD3F84F8352}" destId="{AD6BEDEF-7791-4457-9635-4623DBB374EC}"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27218C-D037-4D23-9A47-9823C8AF9FF5}" type="doc">
      <dgm:prSet loTypeId="urn:microsoft.com/office/officeart/2005/8/layout/pyramid2" loCatId="list" qsTypeId="urn:microsoft.com/office/officeart/2005/8/quickstyle/3d3" qsCatId="3D" csTypeId="urn:microsoft.com/office/officeart/2005/8/colors/accent0_1" csCatId="mainScheme" phldr="1"/>
      <dgm:spPr/>
    </dgm:pt>
    <dgm:pt modelId="{50D99198-3443-451F-B778-89FB11DD72B8}">
      <dgm:prSet phldrT="[Text]"/>
      <dgm:spPr>
        <a:solidFill>
          <a:schemeClr val="accent3">
            <a:lumMod val="20000"/>
            <a:lumOff val="80000"/>
            <a:alpha val="90000"/>
          </a:schemeClr>
        </a:solidFill>
      </dgm:spPr>
      <dgm:t>
        <a:bodyPr/>
        <a:lstStyle/>
        <a:p>
          <a:r>
            <a:rPr lang="en-US" b="1" i="1" dirty="0" smtClean="0"/>
            <a:t>Data Monitoring</a:t>
          </a:r>
          <a:endParaRPr lang="en-US" b="1" i="1" dirty="0">
            <a:latin typeface="Tw Cen MT" pitchFamily="34" charset="0"/>
          </a:endParaRPr>
        </a:p>
      </dgm:t>
    </dgm:pt>
    <dgm:pt modelId="{E6A96D53-508B-4AF5-B02F-4E08451D20B9}" type="parTrans" cxnId="{B433D03B-4795-41DA-87AC-AB2DD541A985}">
      <dgm:prSet/>
      <dgm:spPr/>
      <dgm:t>
        <a:bodyPr/>
        <a:lstStyle/>
        <a:p>
          <a:endParaRPr lang="en-US"/>
        </a:p>
      </dgm:t>
    </dgm:pt>
    <dgm:pt modelId="{896E86BD-F5AC-4A36-A366-7E142E1D130D}" type="sibTrans" cxnId="{B433D03B-4795-41DA-87AC-AB2DD541A985}">
      <dgm:prSet/>
      <dgm:spPr/>
      <dgm:t>
        <a:bodyPr/>
        <a:lstStyle/>
        <a:p>
          <a:endParaRPr lang="en-US"/>
        </a:p>
      </dgm:t>
    </dgm:pt>
    <dgm:pt modelId="{67AE7C25-AF5D-4981-A1E1-495F1C70E63D}">
      <dgm:prSet phldrT="[Text]"/>
      <dgm:spPr>
        <a:solidFill>
          <a:schemeClr val="accent3">
            <a:lumMod val="20000"/>
            <a:lumOff val="80000"/>
            <a:alpha val="90000"/>
          </a:schemeClr>
        </a:solidFill>
      </dgm:spPr>
      <dgm:t>
        <a:bodyPr/>
        <a:lstStyle/>
        <a:p>
          <a:r>
            <a:rPr lang="en-US" b="1" i="1" smtClean="0"/>
            <a:t>Three Level Authorization</a:t>
          </a:r>
          <a:endParaRPr lang="en-US" b="1" i="1" dirty="0">
            <a:latin typeface="Tw Cen MT" pitchFamily="34" charset="0"/>
          </a:endParaRPr>
        </a:p>
      </dgm:t>
    </dgm:pt>
    <dgm:pt modelId="{91266AEA-0D63-4B68-8092-900A36D00AD6}" type="parTrans" cxnId="{3A691827-4235-4541-8A23-121CB763AF8B}">
      <dgm:prSet/>
      <dgm:spPr/>
      <dgm:t>
        <a:bodyPr/>
        <a:lstStyle/>
        <a:p>
          <a:endParaRPr lang="en-US"/>
        </a:p>
      </dgm:t>
    </dgm:pt>
    <dgm:pt modelId="{80520763-2EDE-4002-A6E6-1A2C8B46D998}" type="sibTrans" cxnId="{3A691827-4235-4541-8A23-121CB763AF8B}">
      <dgm:prSet/>
      <dgm:spPr/>
      <dgm:t>
        <a:bodyPr/>
        <a:lstStyle/>
        <a:p>
          <a:endParaRPr lang="en-US"/>
        </a:p>
      </dgm:t>
    </dgm:pt>
    <dgm:pt modelId="{1A2CD799-7FBB-465D-9D20-CCB0912C284E}">
      <dgm:prSet phldrT="[Text]"/>
      <dgm:spPr>
        <a:solidFill>
          <a:schemeClr val="accent3">
            <a:lumMod val="20000"/>
            <a:lumOff val="80000"/>
            <a:alpha val="90000"/>
          </a:schemeClr>
        </a:solidFill>
      </dgm:spPr>
      <dgm:t>
        <a:bodyPr/>
        <a:lstStyle/>
        <a:p>
          <a:r>
            <a:rPr lang="en-US" b="1" i="1" dirty="0" smtClean="0"/>
            <a:t>Data Capture </a:t>
          </a:r>
          <a:endParaRPr lang="en-US" b="1" i="1" dirty="0">
            <a:latin typeface="Tw Cen MT" pitchFamily="34" charset="0"/>
          </a:endParaRPr>
        </a:p>
      </dgm:t>
    </dgm:pt>
    <dgm:pt modelId="{49B7D883-80F6-4767-A85B-9BD5C1493D58}" type="parTrans" cxnId="{CA31E43A-7C0E-45E4-80C8-3B91A67E1C1E}">
      <dgm:prSet/>
      <dgm:spPr/>
      <dgm:t>
        <a:bodyPr/>
        <a:lstStyle/>
        <a:p>
          <a:endParaRPr lang="en-US"/>
        </a:p>
      </dgm:t>
    </dgm:pt>
    <dgm:pt modelId="{88ABDB27-B6B8-454E-AD31-537B0B8338ED}" type="sibTrans" cxnId="{CA31E43A-7C0E-45E4-80C8-3B91A67E1C1E}">
      <dgm:prSet/>
      <dgm:spPr/>
      <dgm:t>
        <a:bodyPr/>
        <a:lstStyle/>
        <a:p>
          <a:endParaRPr lang="en-US"/>
        </a:p>
      </dgm:t>
    </dgm:pt>
    <dgm:pt modelId="{52BF7CF6-4B9B-4B4C-99FC-D0C838B1FDA5}" type="pres">
      <dgm:prSet presAssocID="{2D27218C-D037-4D23-9A47-9823C8AF9FF5}" presName="compositeShape" presStyleCnt="0">
        <dgm:presLayoutVars>
          <dgm:dir/>
          <dgm:resizeHandles/>
        </dgm:presLayoutVars>
      </dgm:prSet>
      <dgm:spPr/>
    </dgm:pt>
    <dgm:pt modelId="{0882D5DA-D4B9-4613-9C99-F95E8589EAC3}" type="pres">
      <dgm:prSet presAssocID="{2D27218C-D037-4D23-9A47-9823C8AF9FF5}" presName="pyramid" presStyleLbl="node1" presStyleIdx="0" presStyleCnt="1" custScaleX="46150" custScaleY="89610" custLinFactNeighborX="-36292" custLinFactNeighborY="-6494"/>
      <dgm:spPr>
        <a:solidFill>
          <a:schemeClr val="accent3"/>
        </a:solidFill>
      </dgm:spPr>
    </dgm:pt>
    <dgm:pt modelId="{BCC588DD-EE38-4B13-82B7-605C86E8FC2A}" type="pres">
      <dgm:prSet presAssocID="{2D27218C-D037-4D23-9A47-9823C8AF9FF5}" presName="theList" presStyleCnt="0"/>
      <dgm:spPr/>
    </dgm:pt>
    <dgm:pt modelId="{B945D47A-7C46-4577-B0C5-AAEEF413224C}" type="pres">
      <dgm:prSet presAssocID="{50D99198-3443-451F-B778-89FB11DD72B8}" presName="aNode" presStyleLbl="fgAcc1" presStyleIdx="0" presStyleCnt="3" custScaleX="113360" custScaleY="29423" custLinFactNeighborX="-78247" custLinFactNeighborY="-76533">
        <dgm:presLayoutVars>
          <dgm:bulletEnabled val="1"/>
        </dgm:presLayoutVars>
      </dgm:prSet>
      <dgm:spPr>
        <a:prstGeom prst="homePlate">
          <a:avLst/>
        </a:prstGeom>
      </dgm:spPr>
      <dgm:t>
        <a:bodyPr/>
        <a:lstStyle/>
        <a:p>
          <a:endParaRPr lang="en-US"/>
        </a:p>
      </dgm:t>
    </dgm:pt>
    <dgm:pt modelId="{5B424EF4-85CE-47C0-BED1-778A0EA29890}" type="pres">
      <dgm:prSet presAssocID="{50D99198-3443-451F-B778-89FB11DD72B8}" presName="aSpace" presStyleCnt="0"/>
      <dgm:spPr/>
    </dgm:pt>
    <dgm:pt modelId="{B8472769-4D36-474C-BC20-D82CF596CC1B}" type="pres">
      <dgm:prSet presAssocID="{67AE7C25-AF5D-4981-A1E1-495F1C70E63D}" presName="aNode" presStyleLbl="fgAcc1" presStyleIdx="1" presStyleCnt="3" custScaleX="113360" custScaleY="28541" custLinFactNeighborX="-79676" custLinFactNeighborY="-91679">
        <dgm:presLayoutVars>
          <dgm:bulletEnabled val="1"/>
        </dgm:presLayoutVars>
      </dgm:prSet>
      <dgm:spPr>
        <a:prstGeom prst="homePlate">
          <a:avLst/>
        </a:prstGeom>
      </dgm:spPr>
      <dgm:t>
        <a:bodyPr/>
        <a:lstStyle/>
        <a:p>
          <a:endParaRPr lang="en-US"/>
        </a:p>
      </dgm:t>
    </dgm:pt>
    <dgm:pt modelId="{966B9C70-5AC9-4B9E-AD23-4D5172BA5A85}" type="pres">
      <dgm:prSet presAssocID="{67AE7C25-AF5D-4981-A1E1-495F1C70E63D}" presName="aSpace" presStyleCnt="0"/>
      <dgm:spPr/>
    </dgm:pt>
    <dgm:pt modelId="{EADBBB65-E349-41D8-AFA1-6A9A34B09F02}" type="pres">
      <dgm:prSet presAssocID="{1A2CD799-7FBB-465D-9D20-CCB0912C284E}" presName="aNode" presStyleLbl="fgAcc1" presStyleIdx="2" presStyleCnt="3" custScaleX="113360" custScaleY="28589" custLinFactNeighborX="-77770" custLinFactNeighborY="-72477">
        <dgm:presLayoutVars>
          <dgm:bulletEnabled val="1"/>
        </dgm:presLayoutVars>
      </dgm:prSet>
      <dgm:spPr>
        <a:prstGeom prst="homePlate">
          <a:avLst/>
        </a:prstGeom>
      </dgm:spPr>
      <dgm:t>
        <a:bodyPr/>
        <a:lstStyle/>
        <a:p>
          <a:endParaRPr lang="en-US"/>
        </a:p>
      </dgm:t>
    </dgm:pt>
    <dgm:pt modelId="{AEFE30F7-36BE-421C-8D6C-9FF4E066C5CC}" type="pres">
      <dgm:prSet presAssocID="{1A2CD799-7FBB-465D-9D20-CCB0912C284E}" presName="aSpace" presStyleCnt="0"/>
      <dgm:spPr/>
    </dgm:pt>
  </dgm:ptLst>
  <dgm:cxnLst>
    <dgm:cxn modelId="{196D9222-9514-4DBB-A8A2-C7B967BC989E}" type="presOf" srcId="{67AE7C25-AF5D-4981-A1E1-495F1C70E63D}" destId="{B8472769-4D36-474C-BC20-D82CF596CC1B}" srcOrd="0" destOrd="0" presId="urn:microsoft.com/office/officeart/2005/8/layout/pyramid2"/>
    <dgm:cxn modelId="{CA31E43A-7C0E-45E4-80C8-3B91A67E1C1E}" srcId="{2D27218C-D037-4D23-9A47-9823C8AF9FF5}" destId="{1A2CD799-7FBB-465D-9D20-CCB0912C284E}" srcOrd="2" destOrd="0" parTransId="{49B7D883-80F6-4767-A85B-9BD5C1493D58}" sibTransId="{88ABDB27-B6B8-454E-AD31-537B0B8338ED}"/>
    <dgm:cxn modelId="{B433D03B-4795-41DA-87AC-AB2DD541A985}" srcId="{2D27218C-D037-4D23-9A47-9823C8AF9FF5}" destId="{50D99198-3443-451F-B778-89FB11DD72B8}" srcOrd="0" destOrd="0" parTransId="{E6A96D53-508B-4AF5-B02F-4E08451D20B9}" sibTransId="{896E86BD-F5AC-4A36-A366-7E142E1D130D}"/>
    <dgm:cxn modelId="{0AF56BC3-E3C0-4873-B19C-79DDB340825B}" type="presOf" srcId="{50D99198-3443-451F-B778-89FB11DD72B8}" destId="{B945D47A-7C46-4577-B0C5-AAEEF413224C}" srcOrd="0" destOrd="0" presId="urn:microsoft.com/office/officeart/2005/8/layout/pyramid2"/>
    <dgm:cxn modelId="{5E016EFE-7F38-44D6-9EA0-2F909F49B1CD}" type="presOf" srcId="{2D27218C-D037-4D23-9A47-9823C8AF9FF5}" destId="{52BF7CF6-4B9B-4B4C-99FC-D0C838B1FDA5}" srcOrd="0" destOrd="0" presId="urn:microsoft.com/office/officeart/2005/8/layout/pyramid2"/>
    <dgm:cxn modelId="{A18C90FF-2729-4499-84F6-689385B8AA27}" type="presOf" srcId="{1A2CD799-7FBB-465D-9D20-CCB0912C284E}" destId="{EADBBB65-E349-41D8-AFA1-6A9A34B09F02}" srcOrd="0" destOrd="0" presId="urn:microsoft.com/office/officeart/2005/8/layout/pyramid2"/>
    <dgm:cxn modelId="{3A691827-4235-4541-8A23-121CB763AF8B}" srcId="{2D27218C-D037-4D23-9A47-9823C8AF9FF5}" destId="{67AE7C25-AF5D-4981-A1E1-495F1C70E63D}" srcOrd="1" destOrd="0" parTransId="{91266AEA-0D63-4B68-8092-900A36D00AD6}" sibTransId="{80520763-2EDE-4002-A6E6-1A2C8B46D998}"/>
    <dgm:cxn modelId="{28242405-C479-4765-B794-ED5E8A18361F}" type="presParOf" srcId="{52BF7CF6-4B9B-4B4C-99FC-D0C838B1FDA5}" destId="{0882D5DA-D4B9-4613-9C99-F95E8589EAC3}" srcOrd="0" destOrd="0" presId="urn:microsoft.com/office/officeart/2005/8/layout/pyramid2"/>
    <dgm:cxn modelId="{8CBA4E4D-304C-4498-A443-3C12DE3ECEE0}" type="presParOf" srcId="{52BF7CF6-4B9B-4B4C-99FC-D0C838B1FDA5}" destId="{BCC588DD-EE38-4B13-82B7-605C86E8FC2A}" srcOrd="1" destOrd="0" presId="urn:microsoft.com/office/officeart/2005/8/layout/pyramid2"/>
    <dgm:cxn modelId="{45DC821F-9268-4089-B174-EAD45DA761CF}" type="presParOf" srcId="{BCC588DD-EE38-4B13-82B7-605C86E8FC2A}" destId="{B945D47A-7C46-4577-B0C5-AAEEF413224C}" srcOrd="0" destOrd="0" presId="urn:microsoft.com/office/officeart/2005/8/layout/pyramid2"/>
    <dgm:cxn modelId="{B7704B66-6828-4002-AB88-80EA5BA6E1BB}" type="presParOf" srcId="{BCC588DD-EE38-4B13-82B7-605C86E8FC2A}" destId="{5B424EF4-85CE-47C0-BED1-778A0EA29890}" srcOrd="1" destOrd="0" presId="urn:microsoft.com/office/officeart/2005/8/layout/pyramid2"/>
    <dgm:cxn modelId="{124BC614-A72A-4CF4-82DD-705EA956F5D2}" type="presParOf" srcId="{BCC588DD-EE38-4B13-82B7-605C86E8FC2A}" destId="{B8472769-4D36-474C-BC20-D82CF596CC1B}" srcOrd="2" destOrd="0" presId="urn:microsoft.com/office/officeart/2005/8/layout/pyramid2"/>
    <dgm:cxn modelId="{51269E2F-7A4B-46FA-9ABF-9F7107A38DAD}" type="presParOf" srcId="{BCC588DD-EE38-4B13-82B7-605C86E8FC2A}" destId="{966B9C70-5AC9-4B9E-AD23-4D5172BA5A85}" srcOrd="3" destOrd="0" presId="urn:microsoft.com/office/officeart/2005/8/layout/pyramid2"/>
    <dgm:cxn modelId="{FC04AC05-5E9C-4DF1-AACC-F2F6E352AF94}" type="presParOf" srcId="{BCC588DD-EE38-4B13-82B7-605C86E8FC2A}" destId="{EADBBB65-E349-41D8-AFA1-6A9A34B09F02}" srcOrd="4" destOrd="0" presId="urn:microsoft.com/office/officeart/2005/8/layout/pyramid2"/>
    <dgm:cxn modelId="{7BC52337-3452-4FFB-91C7-D5459547D6C0}" type="presParOf" srcId="{BCC588DD-EE38-4B13-82B7-605C86E8FC2A}" destId="{AEFE30F7-36BE-421C-8D6C-9FF4E066C5C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5ADB2C-07E0-48B6-9F2E-EFD8585A9D2D}" type="doc">
      <dgm:prSet loTypeId="urn:microsoft.com/office/officeart/2005/8/layout/gear1" loCatId="relationship" qsTypeId="urn:microsoft.com/office/officeart/2005/8/quickstyle/simple4" qsCatId="simple" csTypeId="urn:microsoft.com/office/officeart/2005/8/colors/colorful4" csCatId="colorful" phldr="1"/>
      <dgm:spPr/>
    </dgm:pt>
    <dgm:pt modelId="{F3AFFB75-6FE1-446D-9B38-7487E0D049BA}">
      <dgm:prSet phldrT="[Text]" custT="1"/>
      <dgm:spPr/>
      <dgm:t>
        <a:bodyPr/>
        <a:lstStyle/>
        <a:p>
          <a:r>
            <a:rPr lang="en-US" sz="1200" b="1" dirty="0" smtClean="0"/>
            <a:t>Economic</a:t>
          </a:r>
          <a:endParaRPr lang="en-US" sz="1200" b="1" dirty="0"/>
        </a:p>
      </dgm:t>
    </dgm:pt>
    <dgm:pt modelId="{5068FDD3-1D2D-46C0-9193-0ACB0E1C1E57}" type="parTrans" cxnId="{6B65B6B7-1B33-45CD-BA0B-59C612584356}">
      <dgm:prSet/>
      <dgm:spPr/>
      <dgm:t>
        <a:bodyPr/>
        <a:lstStyle/>
        <a:p>
          <a:endParaRPr lang="en-US"/>
        </a:p>
      </dgm:t>
    </dgm:pt>
    <dgm:pt modelId="{122E77F7-57A1-442C-9FDB-2CDBACD11C33}" type="sibTrans" cxnId="{6B65B6B7-1B33-45CD-BA0B-59C612584356}">
      <dgm:prSet/>
      <dgm:spPr/>
      <dgm:t>
        <a:bodyPr/>
        <a:lstStyle/>
        <a:p>
          <a:endParaRPr lang="en-US"/>
        </a:p>
      </dgm:t>
    </dgm:pt>
    <dgm:pt modelId="{41C4F621-ECC5-4489-A98B-74FEED0FFC0B}">
      <dgm:prSet phldrT="[Text]" custT="1"/>
      <dgm:spPr/>
      <dgm:t>
        <a:bodyPr/>
        <a:lstStyle/>
        <a:p>
          <a:r>
            <a:rPr lang="en-US" sz="1100" b="1" dirty="0" smtClean="0"/>
            <a:t>Social</a:t>
          </a:r>
          <a:endParaRPr lang="en-US" sz="1100" b="1" dirty="0"/>
        </a:p>
      </dgm:t>
    </dgm:pt>
    <dgm:pt modelId="{307AA888-1E81-4C67-A702-32E96B5B5D4B}" type="parTrans" cxnId="{8A8217C6-7430-442B-8AA7-79FD28F43F60}">
      <dgm:prSet/>
      <dgm:spPr/>
      <dgm:t>
        <a:bodyPr/>
        <a:lstStyle/>
        <a:p>
          <a:endParaRPr lang="en-US"/>
        </a:p>
      </dgm:t>
    </dgm:pt>
    <dgm:pt modelId="{0ACEDE65-633A-494B-A1D4-14F84A7E4004}" type="sibTrans" cxnId="{8A8217C6-7430-442B-8AA7-79FD28F43F60}">
      <dgm:prSet/>
      <dgm:spPr/>
      <dgm:t>
        <a:bodyPr/>
        <a:lstStyle/>
        <a:p>
          <a:endParaRPr lang="en-US"/>
        </a:p>
      </dgm:t>
    </dgm:pt>
    <dgm:pt modelId="{FFFFA25C-924A-4EB5-AADE-40A8BA5D5BD2}">
      <dgm:prSet phldrT="[Text]" custT="1"/>
      <dgm:spPr/>
      <dgm:t>
        <a:bodyPr/>
        <a:lstStyle/>
        <a:p>
          <a:r>
            <a:rPr lang="en-US" sz="1200" b="1" dirty="0" err="1" smtClean="0"/>
            <a:t>Env</a:t>
          </a:r>
          <a:r>
            <a:rPr lang="en-US" sz="1200" b="1" dirty="0" smtClean="0"/>
            <a:t>.</a:t>
          </a:r>
          <a:endParaRPr lang="en-US" sz="1200" b="1" dirty="0"/>
        </a:p>
      </dgm:t>
    </dgm:pt>
    <dgm:pt modelId="{85D28755-9258-4E45-A3AD-8A43973F3121}" type="parTrans" cxnId="{4A872D09-6A47-4447-B6F7-E72F0836E069}">
      <dgm:prSet/>
      <dgm:spPr/>
      <dgm:t>
        <a:bodyPr/>
        <a:lstStyle/>
        <a:p>
          <a:endParaRPr lang="en-US"/>
        </a:p>
      </dgm:t>
    </dgm:pt>
    <dgm:pt modelId="{F6A8BAAD-8996-41F5-937A-828637E9BA85}" type="sibTrans" cxnId="{4A872D09-6A47-4447-B6F7-E72F0836E069}">
      <dgm:prSet/>
      <dgm:spPr/>
      <dgm:t>
        <a:bodyPr/>
        <a:lstStyle/>
        <a:p>
          <a:endParaRPr lang="en-US"/>
        </a:p>
      </dgm:t>
    </dgm:pt>
    <dgm:pt modelId="{C78466F9-DAB4-45A7-A000-2576C508162F}" type="pres">
      <dgm:prSet presAssocID="{285ADB2C-07E0-48B6-9F2E-EFD8585A9D2D}" presName="composite" presStyleCnt="0">
        <dgm:presLayoutVars>
          <dgm:chMax val="3"/>
          <dgm:animLvl val="lvl"/>
          <dgm:resizeHandles val="exact"/>
        </dgm:presLayoutVars>
      </dgm:prSet>
      <dgm:spPr/>
    </dgm:pt>
    <dgm:pt modelId="{439DA8B0-04E0-4E78-A195-7E242B2EBDF9}" type="pres">
      <dgm:prSet presAssocID="{F3AFFB75-6FE1-446D-9B38-7487E0D049BA}" presName="gear1" presStyleLbl="node1" presStyleIdx="0" presStyleCnt="3" custScaleX="84186" custScaleY="65586" custLinFactNeighborX="-6231" custLinFactNeighborY="-5861">
        <dgm:presLayoutVars>
          <dgm:chMax val="1"/>
          <dgm:bulletEnabled val="1"/>
        </dgm:presLayoutVars>
      </dgm:prSet>
      <dgm:spPr/>
      <dgm:t>
        <a:bodyPr/>
        <a:lstStyle/>
        <a:p>
          <a:endParaRPr lang="en-US"/>
        </a:p>
      </dgm:t>
    </dgm:pt>
    <dgm:pt modelId="{F70D2B9F-763E-48F3-9FD5-111482506542}" type="pres">
      <dgm:prSet presAssocID="{F3AFFB75-6FE1-446D-9B38-7487E0D049BA}" presName="gear1srcNode" presStyleLbl="node1" presStyleIdx="0" presStyleCnt="3"/>
      <dgm:spPr/>
      <dgm:t>
        <a:bodyPr/>
        <a:lstStyle/>
        <a:p>
          <a:endParaRPr lang="en-US"/>
        </a:p>
      </dgm:t>
    </dgm:pt>
    <dgm:pt modelId="{CA42EB48-DB3F-43DA-B5ED-2F7CB5BABB73}" type="pres">
      <dgm:prSet presAssocID="{F3AFFB75-6FE1-446D-9B38-7487E0D049BA}" presName="gear1dstNode" presStyleLbl="node1" presStyleIdx="0" presStyleCnt="3"/>
      <dgm:spPr/>
      <dgm:t>
        <a:bodyPr/>
        <a:lstStyle/>
        <a:p>
          <a:endParaRPr lang="en-US"/>
        </a:p>
      </dgm:t>
    </dgm:pt>
    <dgm:pt modelId="{82EF7068-840B-48D7-A7F2-365AF18B03F1}" type="pres">
      <dgm:prSet presAssocID="{41C4F621-ECC5-4489-A98B-74FEED0FFC0B}" presName="gear2" presStyleLbl="node1" presStyleIdx="1" presStyleCnt="3">
        <dgm:presLayoutVars>
          <dgm:chMax val="1"/>
          <dgm:bulletEnabled val="1"/>
        </dgm:presLayoutVars>
      </dgm:prSet>
      <dgm:spPr/>
      <dgm:t>
        <a:bodyPr/>
        <a:lstStyle/>
        <a:p>
          <a:endParaRPr lang="en-US"/>
        </a:p>
      </dgm:t>
    </dgm:pt>
    <dgm:pt modelId="{2C912D97-87A3-4630-8A80-2F464770DF76}" type="pres">
      <dgm:prSet presAssocID="{41C4F621-ECC5-4489-A98B-74FEED0FFC0B}" presName="gear2srcNode" presStyleLbl="node1" presStyleIdx="1" presStyleCnt="3"/>
      <dgm:spPr/>
      <dgm:t>
        <a:bodyPr/>
        <a:lstStyle/>
        <a:p>
          <a:endParaRPr lang="en-US"/>
        </a:p>
      </dgm:t>
    </dgm:pt>
    <dgm:pt modelId="{778DE11D-E6BC-4AD4-AC62-8EC62934AE70}" type="pres">
      <dgm:prSet presAssocID="{41C4F621-ECC5-4489-A98B-74FEED0FFC0B}" presName="gear2dstNode" presStyleLbl="node1" presStyleIdx="1" presStyleCnt="3"/>
      <dgm:spPr/>
      <dgm:t>
        <a:bodyPr/>
        <a:lstStyle/>
        <a:p>
          <a:endParaRPr lang="en-US"/>
        </a:p>
      </dgm:t>
    </dgm:pt>
    <dgm:pt modelId="{F4269477-1AB8-472B-8809-AC93EFEF320B}" type="pres">
      <dgm:prSet presAssocID="{FFFFA25C-924A-4EB5-AADE-40A8BA5D5BD2}" presName="gear3" presStyleLbl="node1" presStyleIdx="2" presStyleCnt="3"/>
      <dgm:spPr/>
      <dgm:t>
        <a:bodyPr/>
        <a:lstStyle/>
        <a:p>
          <a:endParaRPr lang="en-US"/>
        </a:p>
      </dgm:t>
    </dgm:pt>
    <dgm:pt modelId="{7377A49B-C91A-4404-AC20-28F023A9BE22}" type="pres">
      <dgm:prSet presAssocID="{FFFFA25C-924A-4EB5-AADE-40A8BA5D5BD2}" presName="gear3tx" presStyleLbl="node1" presStyleIdx="2" presStyleCnt="3">
        <dgm:presLayoutVars>
          <dgm:chMax val="1"/>
          <dgm:bulletEnabled val="1"/>
        </dgm:presLayoutVars>
      </dgm:prSet>
      <dgm:spPr/>
      <dgm:t>
        <a:bodyPr/>
        <a:lstStyle/>
        <a:p>
          <a:endParaRPr lang="en-US"/>
        </a:p>
      </dgm:t>
    </dgm:pt>
    <dgm:pt modelId="{3BA10EA3-D20E-4FFD-B8F2-4888BDB3F1EF}" type="pres">
      <dgm:prSet presAssocID="{FFFFA25C-924A-4EB5-AADE-40A8BA5D5BD2}" presName="gear3srcNode" presStyleLbl="node1" presStyleIdx="2" presStyleCnt="3"/>
      <dgm:spPr/>
      <dgm:t>
        <a:bodyPr/>
        <a:lstStyle/>
        <a:p>
          <a:endParaRPr lang="en-US"/>
        </a:p>
      </dgm:t>
    </dgm:pt>
    <dgm:pt modelId="{D046688B-2D0D-4846-994A-D120019C5FB4}" type="pres">
      <dgm:prSet presAssocID="{FFFFA25C-924A-4EB5-AADE-40A8BA5D5BD2}" presName="gear3dstNode" presStyleLbl="node1" presStyleIdx="2" presStyleCnt="3"/>
      <dgm:spPr/>
      <dgm:t>
        <a:bodyPr/>
        <a:lstStyle/>
        <a:p>
          <a:endParaRPr lang="en-US"/>
        </a:p>
      </dgm:t>
    </dgm:pt>
    <dgm:pt modelId="{F6D231AB-7C75-41E5-90D9-57A52D65D078}" type="pres">
      <dgm:prSet presAssocID="{122E77F7-57A1-442C-9FDB-2CDBACD11C33}" presName="connector1" presStyleLbl="sibTrans2D1" presStyleIdx="0" presStyleCnt="3" custAng="1941018" custScaleX="68716" custScaleY="72070" custLinFactNeighborX="-7638" custLinFactNeighborY="-954"/>
      <dgm:spPr/>
      <dgm:t>
        <a:bodyPr/>
        <a:lstStyle/>
        <a:p>
          <a:endParaRPr lang="en-US"/>
        </a:p>
      </dgm:t>
    </dgm:pt>
    <dgm:pt modelId="{D9B1EE39-3557-4053-9999-0DB7124FC389}" type="pres">
      <dgm:prSet presAssocID="{0ACEDE65-633A-494B-A1D4-14F84A7E4004}" presName="connector2" presStyleLbl="sibTrans2D1" presStyleIdx="1" presStyleCnt="3"/>
      <dgm:spPr/>
      <dgm:t>
        <a:bodyPr/>
        <a:lstStyle/>
        <a:p>
          <a:endParaRPr lang="en-US"/>
        </a:p>
      </dgm:t>
    </dgm:pt>
    <dgm:pt modelId="{D47F8FC9-66E8-4EF7-AE28-7AAA3AD8873F}" type="pres">
      <dgm:prSet presAssocID="{F6A8BAAD-8996-41F5-937A-828637E9BA85}" presName="connector3" presStyleLbl="sibTrans2D1" presStyleIdx="2" presStyleCnt="3"/>
      <dgm:spPr/>
      <dgm:t>
        <a:bodyPr/>
        <a:lstStyle/>
        <a:p>
          <a:endParaRPr lang="en-US"/>
        </a:p>
      </dgm:t>
    </dgm:pt>
  </dgm:ptLst>
  <dgm:cxnLst>
    <dgm:cxn modelId="{D24841E9-F2DA-4F78-9A6A-6D509F215E9F}" type="presOf" srcId="{FFFFA25C-924A-4EB5-AADE-40A8BA5D5BD2}" destId="{7377A49B-C91A-4404-AC20-28F023A9BE22}" srcOrd="1" destOrd="0" presId="urn:microsoft.com/office/officeart/2005/8/layout/gear1"/>
    <dgm:cxn modelId="{E841DC92-8EF2-4B88-AA29-2C230332CD6F}" type="presOf" srcId="{F6A8BAAD-8996-41F5-937A-828637E9BA85}" destId="{D47F8FC9-66E8-4EF7-AE28-7AAA3AD8873F}" srcOrd="0" destOrd="0" presId="urn:microsoft.com/office/officeart/2005/8/layout/gear1"/>
    <dgm:cxn modelId="{68234CA2-3DD6-42A8-9541-219DD199515A}" type="presOf" srcId="{0ACEDE65-633A-494B-A1D4-14F84A7E4004}" destId="{D9B1EE39-3557-4053-9999-0DB7124FC389}" srcOrd="0" destOrd="0" presId="urn:microsoft.com/office/officeart/2005/8/layout/gear1"/>
    <dgm:cxn modelId="{21C2C4BC-1DEA-484E-9045-F4BB376EA15D}" type="presOf" srcId="{41C4F621-ECC5-4489-A98B-74FEED0FFC0B}" destId="{82EF7068-840B-48D7-A7F2-365AF18B03F1}" srcOrd="0" destOrd="0" presId="urn:microsoft.com/office/officeart/2005/8/layout/gear1"/>
    <dgm:cxn modelId="{3163CEF5-7538-4839-82EC-112046BE9D19}" type="presOf" srcId="{285ADB2C-07E0-48B6-9F2E-EFD8585A9D2D}" destId="{C78466F9-DAB4-45A7-A000-2576C508162F}" srcOrd="0" destOrd="0" presId="urn:microsoft.com/office/officeart/2005/8/layout/gear1"/>
    <dgm:cxn modelId="{6B65B6B7-1B33-45CD-BA0B-59C612584356}" srcId="{285ADB2C-07E0-48B6-9F2E-EFD8585A9D2D}" destId="{F3AFFB75-6FE1-446D-9B38-7487E0D049BA}" srcOrd="0" destOrd="0" parTransId="{5068FDD3-1D2D-46C0-9193-0ACB0E1C1E57}" sibTransId="{122E77F7-57A1-442C-9FDB-2CDBACD11C33}"/>
    <dgm:cxn modelId="{02032406-B25C-4D15-8651-7A4B9D87901B}" type="presOf" srcId="{FFFFA25C-924A-4EB5-AADE-40A8BA5D5BD2}" destId="{D046688B-2D0D-4846-994A-D120019C5FB4}" srcOrd="3" destOrd="0" presId="urn:microsoft.com/office/officeart/2005/8/layout/gear1"/>
    <dgm:cxn modelId="{2E59513E-641A-4E84-A223-5F0F17E503EB}" type="presOf" srcId="{FFFFA25C-924A-4EB5-AADE-40A8BA5D5BD2}" destId="{3BA10EA3-D20E-4FFD-B8F2-4888BDB3F1EF}" srcOrd="2" destOrd="0" presId="urn:microsoft.com/office/officeart/2005/8/layout/gear1"/>
    <dgm:cxn modelId="{7A05B996-384D-45BB-BAA3-BDBE4F9A0747}" type="presOf" srcId="{41C4F621-ECC5-4489-A98B-74FEED0FFC0B}" destId="{778DE11D-E6BC-4AD4-AC62-8EC62934AE70}" srcOrd="2" destOrd="0" presId="urn:microsoft.com/office/officeart/2005/8/layout/gear1"/>
    <dgm:cxn modelId="{2EF78390-2828-4101-ABB6-3B39B5EA00A0}" type="presOf" srcId="{F3AFFB75-6FE1-446D-9B38-7487E0D049BA}" destId="{CA42EB48-DB3F-43DA-B5ED-2F7CB5BABB73}" srcOrd="2" destOrd="0" presId="urn:microsoft.com/office/officeart/2005/8/layout/gear1"/>
    <dgm:cxn modelId="{BAECDE1E-1EA8-4693-82DA-FF7BDCC94DB3}" type="presOf" srcId="{122E77F7-57A1-442C-9FDB-2CDBACD11C33}" destId="{F6D231AB-7C75-41E5-90D9-57A52D65D078}" srcOrd="0" destOrd="0" presId="urn:microsoft.com/office/officeart/2005/8/layout/gear1"/>
    <dgm:cxn modelId="{BE88CFDE-768C-4F59-A434-19B1FA47C6BB}" type="presOf" srcId="{41C4F621-ECC5-4489-A98B-74FEED0FFC0B}" destId="{2C912D97-87A3-4630-8A80-2F464770DF76}" srcOrd="1" destOrd="0" presId="urn:microsoft.com/office/officeart/2005/8/layout/gear1"/>
    <dgm:cxn modelId="{4A82DA9D-7AAB-42C4-BFD9-E8504632EEE5}" type="presOf" srcId="{F3AFFB75-6FE1-446D-9B38-7487E0D049BA}" destId="{F70D2B9F-763E-48F3-9FD5-111482506542}" srcOrd="1" destOrd="0" presId="urn:microsoft.com/office/officeart/2005/8/layout/gear1"/>
    <dgm:cxn modelId="{5942469A-DA63-4266-BD67-9A02F04D6A84}" type="presOf" srcId="{F3AFFB75-6FE1-446D-9B38-7487E0D049BA}" destId="{439DA8B0-04E0-4E78-A195-7E242B2EBDF9}" srcOrd="0" destOrd="0" presId="urn:microsoft.com/office/officeart/2005/8/layout/gear1"/>
    <dgm:cxn modelId="{4A872D09-6A47-4447-B6F7-E72F0836E069}" srcId="{285ADB2C-07E0-48B6-9F2E-EFD8585A9D2D}" destId="{FFFFA25C-924A-4EB5-AADE-40A8BA5D5BD2}" srcOrd="2" destOrd="0" parTransId="{85D28755-9258-4E45-A3AD-8A43973F3121}" sibTransId="{F6A8BAAD-8996-41F5-937A-828637E9BA85}"/>
    <dgm:cxn modelId="{EF363E61-AF52-400D-96A0-7D530E9600B1}" type="presOf" srcId="{FFFFA25C-924A-4EB5-AADE-40A8BA5D5BD2}" destId="{F4269477-1AB8-472B-8809-AC93EFEF320B}" srcOrd="0" destOrd="0" presId="urn:microsoft.com/office/officeart/2005/8/layout/gear1"/>
    <dgm:cxn modelId="{8A8217C6-7430-442B-8AA7-79FD28F43F60}" srcId="{285ADB2C-07E0-48B6-9F2E-EFD8585A9D2D}" destId="{41C4F621-ECC5-4489-A98B-74FEED0FFC0B}" srcOrd="1" destOrd="0" parTransId="{307AA888-1E81-4C67-A702-32E96B5B5D4B}" sibTransId="{0ACEDE65-633A-494B-A1D4-14F84A7E4004}"/>
    <dgm:cxn modelId="{94EB9179-A6CD-4FA0-8AFE-6098DE28B5D9}" type="presParOf" srcId="{C78466F9-DAB4-45A7-A000-2576C508162F}" destId="{439DA8B0-04E0-4E78-A195-7E242B2EBDF9}" srcOrd="0" destOrd="0" presId="urn:microsoft.com/office/officeart/2005/8/layout/gear1"/>
    <dgm:cxn modelId="{9758C38E-D983-41A2-8D56-581EF16DBE54}" type="presParOf" srcId="{C78466F9-DAB4-45A7-A000-2576C508162F}" destId="{F70D2B9F-763E-48F3-9FD5-111482506542}" srcOrd="1" destOrd="0" presId="urn:microsoft.com/office/officeart/2005/8/layout/gear1"/>
    <dgm:cxn modelId="{37A35467-D80D-460C-8B7C-EFA95FC77624}" type="presParOf" srcId="{C78466F9-DAB4-45A7-A000-2576C508162F}" destId="{CA42EB48-DB3F-43DA-B5ED-2F7CB5BABB73}" srcOrd="2" destOrd="0" presId="urn:microsoft.com/office/officeart/2005/8/layout/gear1"/>
    <dgm:cxn modelId="{793AFC71-EBE8-4940-9E60-AD0E2EA34AE3}" type="presParOf" srcId="{C78466F9-DAB4-45A7-A000-2576C508162F}" destId="{82EF7068-840B-48D7-A7F2-365AF18B03F1}" srcOrd="3" destOrd="0" presId="urn:microsoft.com/office/officeart/2005/8/layout/gear1"/>
    <dgm:cxn modelId="{277E3FF6-B917-413F-A9FA-6191DE8312EE}" type="presParOf" srcId="{C78466F9-DAB4-45A7-A000-2576C508162F}" destId="{2C912D97-87A3-4630-8A80-2F464770DF76}" srcOrd="4" destOrd="0" presId="urn:microsoft.com/office/officeart/2005/8/layout/gear1"/>
    <dgm:cxn modelId="{5FF7FD60-B7AA-4FCE-83CF-D41846DF938A}" type="presParOf" srcId="{C78466F9-DAB4-45A7-A000-2576C508162F}" destId="{778DE11D-E6BC-4AD4-AC62-8EC62934AE70}" srcOrd="5" destOrd="0" presId="urn:microsoft.com/office/officeart/2005/8/layout/gear1"/>
    <dgm:cxn modelId="{C548E06A-565B-4625-B0FF-169013F2D1B3}" type="presParOf" srcId="{C78466F9-DAB4-45A7-A000-2576C508162F}" destId="{F4269477-1AB8-472B-8809-AC93EFEF320B}" srcOrd="6" destOrd="0" presId="urn:microsoft.com/office/officeart/2005/8/layout/gear1"/>
    <dgm:cxn modelId="{16C4FF8D-5611-4860-9B50-40399E5D3372}" type="presParOf" srcId="{C78466F9-DAB4-45A7-A000-2576C508162F}" destId="{7377A49B-C91A-4404-AC20-28F023A9BE22}" srcOrd="7" destOrd="0" presId="urn:microsoft.com/office/officeart/2005/8/layout/gear1"/>
    <dgm:cxn modelId="{1BA65092-FB61-4BE7-8E8A-708387455D5D}" type="presParOf" srcId="{C78466F9-DAB4-45A7-A000-2576C508162F}" destId="{3BA10EA3-D20E-4FFD-B8F2-4888BDB3F1EF}" srcOrd="8" destOrd="0" presId="urn:microsoft.com/office/officeart/2005/8/layout/gear1"/>
    <dgm:cxn modelId="{1559FBC9-CAE5-4A77-8CA0-4075E98C85B7}" type="presParOf" srcId="{C78466F9-DAB4-45A7-A000-2576C508162F}" destId="{D046688B-2D0D-4846-994A-D120019C5FB4}" srcOrd="9" destOrd="0" presId="urn:microsoft.com/office/officeart/2005/8/layout/gear1"/>
    <dgm:cxn modelId="{9455EBA5-4282-4D6A-88FF-EB7C7047D9BA}" type="presParOf" srcId="{C78466F9-DAB4-45A7-A000-2576C508162F}" destId="{F6D231AB-7C75-41E5-90D9-57A52D65D078}" srcOrd="10" destOrd="0" presId="urn:microsoft.com/office/officeart/2005/8/layout/gear1"/>
    <dgm:cxn modelId="{1A4DB076-2107-4B58-92AD-54D7889AA22F}" type="presParOf" srcId="{C78466F9-DAB4-45A7-A000-2576C508162F}" destId="{D9B1EE39-3557-4053-9999-0DB7124FC389}" srcOrd="11" destOrd="0" presId="urn:microsoft.com/office/officeart/2005/8/layout/gear1"/>
    <dgm:cxn modelId="{37C205DE-EB01-4ED8-8E6F-7467BBCBEA7A}" type="presParOf" srcId="{C78466F9-DAB4-45A7-A000-2576C508162F}" destId="{D47F8FC9-66E8-4EF7-AE28-7AAA3AD8873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31070-8796-42A8-B6E2-33403EE3423C}">
      <dsp:nvSpPr>
        <dsp:cNvPr id="0" name=""/>
        <dsp:cNvSpPr/>
      </dsp:nvSpPr>
      <dsp:spPr>
        <a:xfrm>
          <a:off x="2132" y="26801"/>
          <a:ext cx="1897991" cy="759196"/>
        </a:xfrm>
        <a:prstGeom prst="chevron">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smtClean="0">
              <a:latin typeface="Univers 45 Light"/>
              <a:ea typeface="+mn-ea"/>
              <a:cs typeface="+mn-cs"/>
            </a:rPr>
            <a:t>G1</a:t>
          </a:r>
          <a:endParaRPr lang="en-GB" sz="1600" b="1" kern="1200" dirty="0">
            <a:latin typeface="Univers 45 Light"/>
            <a:ea typeface="+mn-ea"/>
            <a:cs typeface="+mn-cs"/>
          </a:endParaRPr>
        </a:p>
      </dsp:txBody>
      <dsp:txXfrm>
        <a:off x="381730" y="26801"/>
        <a:ext cx="1138795" cy="759196"/>
      </dsp:txXfrm>
    </dsp:sp>
    <dsp:sp modelId="{55590F01-712F-4104-B588-EAAA05941A36}">
      <dsp:nvSpPr>
        <dsp:cNvPr id="0" name=""/>
        <dsp:cNvSpPr/>
      </dsp:nvSpPr>
      <dsp:spPr>
        <a:xfrm>
          <a:off x="1710324" y="26801"/>
          <a:ext cx="1897991" cy="759196"/>
        </a:xfrm>
        <a:prstGeom prst="chevron">
          <a:avLst/>
        </a:prstGeom>
        <a:gradFill rotWithShape="0">
          <a:gsLst>
            <a:gs pos="0">
              <a:schemeClr val="accent3">
                <a:hueOff val="1476047"/>
                <a:satOff val="-11513"/>
                <a:lumOff val="-294"/>
                <a:alphaOff val="0"/>
              </a:schemeClr>
            </a:gs>
            <a:gs pos="100000">
              <a:schemeClr val="accent3">
                <a:hueOff val="1476047"/>
                <a:satOff val="-11513"/>
                <a:lumOff val="-294"/>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smtClean="0">
              <a:latin typeface="Univers 45 Light"/>
              <a:ea typeface="+mn-ea"/>
              <a:cs typeface="+mn-cs"/>
            </a:rPr>
            <a:t>G2</a:t>
          </a:r>
          <a:endParaRPr lang="en-GB" sz="1600" b="1" kern="1200" dirty="0">
            <a:latin typeface="Univers 45 Light"/>
            <a:ea typeface="+mn-ea"/>
            <a:cs typeface="+mn-cs"/>
          </a:endParaRPr>
        </a:p>
      </dsp:txBody>
      <dsp:txXfrm>
        <a:off x="2089922" y="26801"/>
        <a:ext cx="1138795" cy="759196"/>
      </dsp:txXfrm>
    </dsp:sp>
    <dsp:sp modelId="{96EFCCED-F1F7-41CB-964D-7EEEBB3DB314}">
      <dsp:nvSpPr>
        <dsp:cNvPr id="0" name=""/>
        <dsp:cNvSpPr/>
      </dsp:nvSpPr>
      <dsp:spPr>
        <a:xfrm>
          <a:off x="3418517" y="26801"/>
          <a:ext cx="1897991" cy="759196"/>
        </a:xfrm>
        <a:prstGeom prst="chevron">
          <a:avLst/>
        </a:prstGeom>
        <a:gradFill rotWithShape="0">
          <a:gsLst>
            <a:gs pos="0">
              <a:schemeClr val="accent3">
                <a:hueOff val="2952094"/>
                <a:satOff val="-23027"/>
                <a:lumOff val="-588"/>
                <a:alphaOff val="0"/>
              </a:schemeClr>
            </a:gs>
            <a:gs pos="100000">
              <a:schemeClr val="accent3">
                <a:hueOff val="2952094"/>
                <a:satOff val="-23027"/>
                <a:lumOff val="-588"/>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b="1" kern="1200" smtClean="0">
              <a:latin typeface="Univers 45 Light"/>
              <a:ea typeface="+mn-ea"/>
              <a:cs typeface="+mn-cs"/>
            </a:rPr>
            <a:t>G3</a:t>
          </a:r>
          <a:endParaRPr lang="en-GB" sz="1600" b="1" kern="1200" dirty="0">
            <a:latin typeface="Univers 45 Light"/>
            <a:ea typeface="+mn-ea"/>
            <a:cs typeface="+mn-cs"/>
          </a:endParaRPr>
        </a:p>
      </dsp:txBody>
      <dsp:txXfrm>
        <a:off x="3798115" y="26801"/>
        <a:ext cx="1138795" cy="759196"/>
      </dsp:txXfrm>
    </dsp:sp>
    <dsp:sp modelId="{C9A6287F-C4F5-4B5C-9612-180E7ABCB5F7}">
      <dsp:nvSpPr>
        <dsp:cNvPr id="0" name=""/>
        <dsp:cNvSpPr/>
      </dsp:nvSpPr>
      <dsp:spPr>
        <a:xfrm>
          <a:off x="5126709" y="26801"/>
          <a:ext cx="1897991" cy="759196"/>
        </a:xfrm>
        <a:prstGeom prst="chevron">
          <a:avLst/>
        </a:prstGeom>
        <a:gradFill rotWithShape="0">
          <a:gsLst>
            <a:gs pos="0">
              <a:schemeClr val="accent3">
                <a:hueOff val="4428140"/>
                <a:satOff val="-34540"/>
                <a:lumOff val="-883"/>
                <a:alphaOff val="0"/>
              </a:schemeClr>
            </a:gs>
            <a:gs pos="100000">
              <a:schemeClr val="accent3">
                <a:hueOff val="4428140"/>
                <a:satOff val="-34540"/>
                <a:lumOff val="-883"/>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latin typeface="Univers 45 Light"/>
              <a:ea typeface="+mn-ea"/>
              <a:cs typeface="+mn-cs"/>
            </a:rPr>
            <a:t>G3.1</a:t>
          </a:r>
          <a:endParaRPr lang="en-GB" sz="1600" b="1" kern="1200" dirty="0">
            <a:latin typeface="Univers 45 Light"/>
            <a:ea typeface="+mn-ea"/>
            <a:cs typeface="+mn-cs"/>
          </a:endParaRPr>
        </a:p>
      </dsp:txBody>
      <dsp:txXfrm>
        <a:off x="5506307" y="26801"/>
        <a:ext cx="1138795" cy="759196"/>
      </dsp:txXfrm>
    </dsp:sp>
    <dsp:sp modelId="{AD6BEDEF-7791-4457-9635-4623DBB374EC}">
      <dsp:nvSpPr>
        <dsp:cNvPr id="0" name=""/>
        <dsp:cNvSpPr/>
      </dsp:nvSpPr>
      <dsp:spPr>
        <a:xfrm>
          <a:off x="6834901" y="26801"/>
          <a:ext cx="1897991" cy="759196"/>
        </a:xfrm>
        <a:prstGeom prst="chevron">
          <a:avLst/>
        </a:prstGeom>
        <a:gradFill rotWithShape="0">
          <a:gsLst>
            <a:gs pos="0">
              <a:schemeClr val="accent3">
                <a:hueOff val="5904187"/>
                <a:satOff val="-46054"/>
                <a:lumOff val="-1177"/>
                <a:alphaOff val="0"/>
              </a:schemeClr>
            </a:gs>
            <a:gs pos="100000">
              <a:schemeClr val="accent3">
                <a:hueOff val="5904187"/>
                <a:satOff val="-46054"/>
                <a:lumOff val="-1177"/>
                <a:alphaOff val="0"/>
                <a:shade val="75000"/>
                <a:satMod val="120000"/>
                <a:lumMod val="90000"/>
              </a:schemeClr>
            </a:gs>
          </a:gsLst>
          <a:lin ang="5400000" scaled="0"/>
        </a:gradFill>
        <a:ln>
          <a:noFill/>
        </a:ln>
        <a:effectLst>
          <a:outerShdw blurRad="44450" dist="50800" dir="5400000" sx="96000" rotWithShape="0">
            <a:srgbClr val="000000">
              <a:alpha val="34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latin typeface="Univers 45 Light"/>
              <a:ea typeface="+mn-ea"/>
              <a:cs typeface="+mn-cs"/>
            </a:rPr>
            <a:t>G4</a:t>
          </a:r>
          <a:endParaRPr lang="en-GB" sz="1600" b="1" kern="1200" dirty="0">
            <a:latin typeface="Univers 45 Light"/>
            <a:ea typeface="+mn-ea"/>
            <a:cs typeface="+mn-cs"/>
          </a:endParaRPr>
        </a:p>
      </dsp:txBody>
      <dsp:txXfrm>
        <a:off x="7214499" y="26801"/>
        <a:ext cx="1138795" cy="759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C42D05-C345-4A11-AD58-23EC3BE42C7E}" type="datetimeFigureOut">
              <a:rPr lang="en-US" smtClean="0"/>
              <a:t>7/8/2016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55C802-E595-4058-8186-91B1E639B87D}" type="slidenum">
              <a:rPr lang="en-US" smtClean="0"/>
              <a:t>‹#›</a:t>
            </a:fld>
            <a:endParaRPr lang="en-US"/>
          </a:p>
        </p:txBody>
      </p:sp>
    </p:spTree>
    <p:extLst>
      <p:ext uri="{BB962C8B-B14F-4D97-AF65-F5344CB8AC3E}">
        <p14:creationId xmlns:p14="http://schemas.microsoft.com/office/powerpoint/2010/main" val="3885189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55C802-E595-4058-8186-91B1E639B87D}" type="slidenum">
              <a:rPr lang="en-US" smtClean="0"/>
              <a:t>12</a:t>
            </a:fld>
            <a:endParaRPr lang="en-US"/>
          </a:p>
        </p:txBody>
      </p:sp>
    </p:spTree>
    <p:extLst>
      <p:ext uri="{BB962C8B-B14F-4D97-AF65-F5344CB8AC3E}">
        <p14:creationId xmlns:p14="http://schemas.microsoft.com/office/powerpoint/2010/main" val="966316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7/8/2016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solidFill>
                <a:srgbClr val="A9A57C"/>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A9A57C"/>
                </a:solidFill>
              </a:rPr>
              <a:pPr/>
              <a:t>‹#›</a:t>
            </a:fld>
            <a:endParaRPr lang="en-US">
              <a:solidFill>
                <a:srgbClr val="A9A57C"/>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623988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7/8/2016</a:t>
            </a:fld>
            <a:endParaRPr lang="en-US"/>
          </a:p>
        </p:txBody>
      </p:sp>
      <p:sp>
        <p:nvSpPr>
          <p:cNvPr id="5" name="Footer Placeholder 4"/>
          <p:cNvSpPr>
            <a:spLocks noGrp="1"/>
          </p:cNvSpPr>
          <p:nvPr>
            <p:ph type="ftr" sz="quarter" idx="11"/>
          </p:nvPr>
        </p:nvSpPr>
        <p:spPr/>
        <p:txBody>
          <a:bodyPr/>
          <a:lstStyle/>
          <a:p>
            <a:endParaRPr lang="en-US">
              <a:solidFill>
                <a:srgbClr val="A9A57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55367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7/8/2016</a:t>
            </a:fld>
            <a:endParaRPr lang="en-US"/>
          </a:p>
        </p:txBody>
      </p:sp>
      <p:sp>
        <p:nvSpPr>
          <p:cNvPr id="5" name="Footer Placeholder 4"/>
          <p:cNvSpPr>
            <a:spLocks noGrp="1"/>
          </p:cNvSpPr>
          <p:nvPr>
            <p:ph type="ftr" sz="quarter" idx="11"/>
          </p:nvPr>
        </p:nvSpPr>
        <p:spPr/>
        <p:txBody>
          <a:bodyPr/>
          <a:lstStyle/>
          <a:p>
            <a:endParaRPr lang="en-US">
              <a:solidFill>
                <a:srgbClr val="A9A57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4259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7/8/2016</a:t>
            </a:fld>
            <a:endParaRPr lang="en-US"/>
          </a:p>
        </p:txBody>
      </p:sp>
      <p:sp>
        <p:nvSpPr>
          <p:cNvPr id="5" name="Footer Placeholder 4"/>
          <p:cNvSpPr>
            <a:spLocks noGrp="1"/>
          </p:cNvSpPr>
          <p:nvPr>
            <p:ph type="ftr" sz="quarter" idx="11"/>
          </p:nvPr>
        </p:nvSpPr>
        <p:spPr/>
        <p:txBody>
          <a:bodyPr/>
          <a:lstStyle/>
          <a:p>
            <a:endParaRPr lang="en-US">
              <a:solidFill>
                <a:srgbClr val="A9A57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119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7/8/2016</a:t>
            </a:fld>
            <a:endParaRPr lang="en-US"/>
          </a:p>
        </p:txBody>
      </p:sp>
      <p:sp>
        <p:nvSpPr>
          <p:cNvPr id="5" name="Footer Placeholder 4"/>
          <p:cNvSpPr>
            <a:spLocks noGrp="1"/>
          </p:cNvSpPr>
          <p:nvPr>
            <p:ph type="ftr" sz="quarter" idx="11"/>
          </p:nvPr>
        </p:nvSpPr>
        <p:spPr/>
        <p:txBody>
          <a:bodyPr/>
          <a:lstStyle/>
          <a:p>
            <a:endParaRPr lang="en-US">
              <a:solidFill>
                <a:srgbClr val="A9A57C"/>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922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7/8/2016</a:t>
            </a:fld>
            <a:endParaRPr lang="en-US"/>
          </a:p>
        </p:txBody>
      </p:sp>
      <p:sp>
        <p:nvSpPr>
          <p:cNvPr id="6" name="Footer Placeholder 5"/>
          <p:cNvSpPr>
            <a:spLocks noGrp="1"/>
          </p:cNvSpPr>
          <p:nvPr>
            <p:ph type="ftr" sz="quarter" idx="11"/>
          </p:nvPr>
        </p:nvSpPr>
        <p:spPr/>
        <p:txBody>
          <a:bodyPr/>
          <a:lstStyle/>
          <a:p>
            <a:endParaRPr lang="en-US">
              <a:solidFill>
                <a:srgbClr val="A9A57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8318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7/8/2016</a:t>
            </a:fld>
            <a:endParaRPr lang="en-US"/>
          </a:p>
        </p:txBody>
      </p:sp>
      <p:sp>
        <p:nvSpPr>
          <p:cNvPr id="8" name="Footer Placeholder 7"/>
          <p:cNvSpPr>
            <a:spLocks noGrp="1"/>
          </p:cNvSpPr>
          <p:nvPr>
            <p:ph type="ftr" sz="quarter" idx="11"/>
          </p:nvPr>
        </p:nvSpPr>
        <p:spPr/>
        <p:txBody>
          <a:bodyPr/>
          <a:lstStyle/>
          <a:p>
            <a:endParaRPr lang="en-US">
              <a:solidFill>
                <a:srgbClr val="A9A57C"/>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5652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7/8/2016</a:t>
            </a:fld>
            <a:endParaRPr lang="en-US"/>
          </a:p>
        </p:txBody>
      </p:sp>
      <p:sp>
        <p:nvSpPr>
          <p:cNvPr id="4" name="Footer Placeholder 3"/>
          <p:cNvSpPr>
            <a:spLocks noGrp="1"/>
          </p:cNvSpPr>
          <p:nvPr>
            <p:ph type="ftr" sz="quarter" idx="11"/>
          </p:nvPr>
        </p:nvSpPr>
        <p:spPr/>
        <p:txBody>
          <a:bodyPr/>
          <a:lstStyle/>
          <a:p>
            <a:endParaRPr lang="en-US">
              <a:solidFill>
                <a:srgbClr val="A9A57C"/>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35279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7/8/2016</a:t>
            </a:fld>
            <a:endParaRPr lang="en-US"/>
          </a:p>
        </p:txBody>
      </p:sp>
      <p:sp>
        <p:nvSpPr>
          <p:cNvPr id="3" name="Footer Placeholder 2"/>
          <p:cNvSpPr>
            <a:spLocks noGrp="1"/>
          </p:cNvSpPr>
          <p:nvPr>
            <p:ph type="ftr" sz="quarter" idx="11"/>
          </p:nvPr>
        </p:nvSpPr>
        <p:spPr/>
        <p:txBody>
          <a:bodyPr/>
          <a:lstStyle/>
          <a:p>
            <a:endParaRPr lang="en-US">
              <a:solidFill>
                <a:srgbClr val="A9A57C"/>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2950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Date Placeholder 4"/>
          <p:cNvSpPr>
            <a:spLocks noGrp="1"/>
          </p:cNvSpPr>
          <p:nvPr>
            <p:ph type="dt" sz="half" idx="10"/>
          </p:nvPr>
        </p:nvSpPr>
        <p:spPr/>
        <p:txBody>
          <a:bodyPr/>
          <a:lstStyle/>
          <a:p>
            <a:fld id="{1D8BD707-D9CF-40AE-B4C6-C98DA3205C09}" type="datetimeFigureOut">
              <a:rPr lang="en-US" smtClean="0"/>
              <a:pPr/>
              <a:t>7/8/2016</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A9A57C"/>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4535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7/8/2016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solidFill>
                <a:srgbClr val="A9A57C"/>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53701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2F2B20"/>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7/8/2016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solidFill>
                <a:srgbClr val="A9A57C"/>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24264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emf"/><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48201" y="2362200"/>
            <a:ext cx="3505200" cy="2895600"/>
          </a:xfrm>
        </p:spPr>
        <p:style>
          <a:lnRef idx="2">
            <a:schemeClr val="accent1"/>
          </a:lnRef>
          <a:fillRef idx="1">
            <a:schemeClr val="lt1"/>
          </a:fillRef>
          <a:effectRef idx="0">
            <a:schemeClr val="accent1"/>
          </a:effectRef>
          <a:fontRef idx="minor">
            <a:schemeClr val="dk1"/>
          </a:fontRef>
        </p:style>
        <p:txBody>
          <a:bodyPr anchor="ctr">
            <a:normAutofit/>
          </a:bodyPr>
          <a:lstStyle/>
          <a:p>
            <a:pPr algn="ctr"/>
            <a:r>
              <a:rPr lang="en-US" sz="4000" b="1" dirty="0">
                <a:solidFill>
                  <a:schemeClr val="tx2"/>
                </a:solidFill>
              </a:rPr>
              <a:t>Sustainability Reporting:</a:t>
            </a:r>
            <a:r>
              <a:rPr lang="en-US" sz="4000" b="1" dirty="0">
                <a:solidFill>
                  <a:schemeClr val="accent2">
                    <a:lumMod val="75000"/>
                  </a:schemeClr>
                </a:solidFill>
              </a:rPr>
              <a:t> </a:t>
            </a:r>
            <a:r>
              <a:rPr lang="en-US" sz="3100" b="1" dirty="0">
                <a:solidFill>
                  <a:schemeClr val="accent2">
                    <a:lumMod val="75000"/>
                  </a:schemeClr>
                </a:solidFill>
              </a:rPr>
              <a:t>Current Trend and Future Scope</a:t>
            </a:r>
            <a:endParaRPr lang="en-US" sz="4000" b="1" dirty="0">
              <a:solidFill>
                <a:schemeClr val="accent2">
                  <a:lumMod val="75000"/>
                </a:schemeClr>
              </a:solidFill>
            </a:endParaRPr>
          </a:p>
        </p:txBody>
      </p:sp>
      <p:sp>
        <p:nvSpPr>
          <p:cNvPr id="3" name="Subtitle 2"/>
          <p:cNvSpPr>
            <a:spLocks noGrp="1"/>
          </p:cNvSpPr>
          <p:nvPr>
            <p:ph type="subTitle" idx="1"/>
          </p:nvPr>
        </p:nvSpPr>
        <p:spPr>
          <a:xfrm>
            <a:off x="4648201" y="5333999"/>
            <a:ext cx="3505200" cy="609601"/>
          </a:xfrm>
          <a:ln>
            <a:solidFill>
              <a:schemeClr val="accent2"/>
            </a:solidFill>
          </a:ln>
        </p:spPr>
        <p:txBody>
          <a:bodyPr>
            <a:normAutofit fontScale="70000" lnSpcReduction="20000"/>
          </a:bodyPr>
          <a:lstStyle/>
          <a:p>
            <a:pPr algn="ctr"/>
            <a:r>
              <a:rPr lang="en-US" sz="2000" b="1" dirty="0" smtClean="0">
                <a:solidFill>
                  <a:schemeClr val="accent5">
                    <a:lumMod val="75000"/>
                  </a:schemeClr>
                </a:solidFill>
              </a:rPr>
              <a:t>Santanu Roy</a:t>
            </a:r>
          </a:p>
          <a:p>
            <a:pPr algn="ctr"/>
            <a:r>
              <a:rPr lang="en-US" sz="1600" b="1" dirty="0" smtClean="0">
                <a:solidFill>
                  <a:schemeClr val="accent5">
                    <a:lumMod val="75000"/>
                  </a:schemeClr>
                </a:solidFill>
              </a:rPr>
              <a:t>General Manager (Corporate Planning)</a:t>
            </a:r>
          </a:p>
          <a:p>
            <a:pPr algn="ctr"/>
            <a:r>
              <a:rPr lang="en-US" sz="1600" b="1" dirty="0" smtClean="0">
                <a:solidFill>
                  <a:schemeClr val="accent6"/>
                </a:solidFill>
              </a:rPr>
              <a:t>GAIL (India) Limited</a:t>
            </a:r>
          </a:p>
        </p:txBody>
      </p:sp>
      <p:sp>
        <p:nvSpPr>
          <p:cNvPr id="4" name="Rectangle 3"/>
          <p:cNvSpPr/>
          <p:nvPr/>
        </p:nvSpPr>
        <p:spPr>
          <a:xfrm>
            <a:off x="5863965" y="1905000"/>
            <a:ext cx="1215397" cy="338554"/>
          </a:xfrm>
          <a:prstGeom prst="rect">
            <a:avLst/>
          </a:prstGeom>
        </p:spPr>
        <p:txBody>
          <a:bodyPr wrap="none">
            <a:spAutoFit/>
          </a:bodyPr>
          <a:lstStyle/>
          <a:p>
            <a:pPr algn="ctr"/>
            <a:r>
              <a:rPr lang="en-US" sz="1600" b="1" dirty="0" smtClean="0">
                <a:solidFill>
                  <a:srgbClr val="FFFFFF"/>
                </a:solidFill>
              </a:rPr>
              <a:t>April, 2016</a:t>
            </a:r>
            <a:endParaRPr lang="en-US" sz="1600" b="1" dirty="0">
              <a:solidFill>
                <a:srgbClr val="FFFFFF"/>
              </a:solidFill>
            </a:endParaRPr>
          </a:p>
        </p:txBody>
      </p:sp>
      <p:pic>
        <p:nvPicPr>
          <p:cNvPr id="3074" name="Picture 2" descr="http://www.gailonline.com/final_site/biglogo/gail_logo_web-p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6272" y="1480457"/>
            <a:ext cx="635528" cy="42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049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572536"/>
          </a:xfrm>
        </p:spPr>
        <p:txBody>
          <a:bodyPr anchor="ctr">
            <a:noAutofit/>
          </a:bodyPr>
          <a:lstStyle/>
          <a:p>
            <a:pPr algn="ctr"/>
            <a:r>
              <a:rPr lang="en-US" sz="2300" b="1" dirty="0" smtClean="0">
                <a:solidFill>
                  <a:schemeClr val="bg1"/>
                </a:solidFill>
              </a:rPr>
              <a:t>Points of Contention</a:t>
            </a:r>
            <a:endParaRPr lang="en-US" sz="2300" b="1" dirty="0">
              <a:solidFill>
                <a:schemeClr val="bg1"/>
              </a:solidFill>
            </a:endParaRPr>
          </a:p>
        </p:txBody>
      </p:sp>
      <p:sp>
        <p:nvSpPr>
          <p:cNvPr id="9" name="TextBox 8"/>
          <p:cNvSpPr txBox="1"/>
          <p:nvPr/>
        </p:nvSpPr>
        <p:spPr>
          <a:xfrm>
            <a:off x="1143000" y="838200"/>
            <a:ext cx="7467600" cy="923330"/>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en-US"/>
            </a:defPPr>
            <a:lvl1pPr>
              <a:defRPr b="1">
                <a:solidFill>
                  <a:schemeClr val="accent5">
                    <a:lumMod val="50000"/>
                  </a:schemeClr>
                </a:solidFill>
                <a:latin typeface="Tw Cen MT" panose="020B0602020104020603" pitchFamily="34" charset="0"/>
              </a:defRPr>
            </a:lvl1pPr>
          </a:lstStyle>
          <a:p>
            <a:r>
              <a:rPr lang="en-US" dirty="0"/>
              <a:t>Sustainability reports address a diverse audience, which includes investors, consumers, employees, civil society, government agencies, NGOs, rating agencies, and others. </a:t>
            </a:r>
            <a:r>
              <a:rPr lang="en-US" dirty="0" smtClean="0"/>
              <a:t>Is stakeholder centric approach considered?</a:t>
            </a:r>
            <a:endParaRPr lang="en-US" dirty="0"/>
          </a:p>
        </p:txBody>
      </p:sp>
      <p:sp>
        <p:nvSpPr>
          <p:cNvPr id="10" name="Oval 9"/>
          <p:cNvSpPr/>
          <p:nvPr/>
        </p:nvSpPr>
        <p:spPr>
          <a:xfrm>
            <a:off x="533400" y="9906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FFFFFF"/>
                </a:solidFill>
              </a:rPr>
              <a:t>1</a:t>
            </a:r>
          </a:p>
        </p:txBody>
      </p:sp>
      <p:sp>
        <p:nvSpPr>
          <p:cNvPr id="11" name="TextBox 10"/>
          <p:cNvSpPr txBox="1"/>
          <p:nvPr/>
        </p:nvSpPr>
        <p:spPr>
          <a:xfrm>
            <a:off x="1143000" y="1992868"/>
            <a:ext cx="7467600" cy="369332"/>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smtClean="0">
                <a:solidFill>
                  <a:srgbClr val="675E47"/>
                </a:solidFill>
                <a:latin typeface="Tw Cen MT" panose="020B0602020104020603" pitchFamily="34" charset="0"/>
              </a:rPr>
              <a:t>Platforms to share thoughts- Naming or Shaming the reporters</a:t>
            </a:r>
            <a:endParaRPr lang="en-US" b="1" dirty="0">
              <a:solidFill>
                <a:srgbClr val="675E47"/>
              </a:solidFill>
              <a:latin typeface="Tw Cen MT" panose="020B0602020104020603" pitchFamily="34" charset="0"/>
            </a:endParaRPr>
          </a:p>
        </p:txBody>
      </p:sp>
      <p:sp>
        <p:nvSpPr>
          <p:cNvPr id="12" name="Oval 11"/>
          <p:cNvSpPr/>
          <p:nvPr/>
        </p:nvSpPr>
        <p:spPr>
          <a:xfrm>
            <a:off x="533400" y="19050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FFFFFF"/>
                </a:solidFill>
              </a:rPr>
              <a:t>2</a:t>
            </a:r>
          </a:p>
        </p:txBody>
      </p:sp>
      <p:sp>
        <p:nvSpPr>
          <p:cNvPr id="13" name="Rectangle 12"/>
          <p:cNvSpPr/>
          <p:nvPr/>
        </p:nvSpPr>
        <p:spPr>
          <a:xfrm>
            <a:off x="1143000" y="2743200"/>
            <a:ext cx="7467600" cy="369332"/>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smtClean="0">
                <a:solidFill>
                  <a:srgbClr val="675E47"/>
                </a:solidFill>
                <a:latin typeface="Tw Cen MT" panose="020B0602020104020603" pitchFamily="34" charset="0"/>
              </a:rPr>
              <a:t>Going beyond the organization- considering ESG impacts on value chain</a:t>
            </a:r>
            <a:endParaRPr lang="en-US" b="1" dirty="0">
              <a:solidFill>
                <a:srgbClr val="675E47"/>
              </a:solidFill>
              <a:latin typeface="Tw Cen MT" panose="020B0602020104020603" pitchFamily="34" charset="0"/>
            </a:endParaRPr>
          </a:p>
        </p:txBody>
      </p:sp>
      <p:sp>
        <p:nvSpPr>
          <p:cNvPr id="14" name="Oval 13"/>
          <p:cNvSpPr/>
          <p:nvPr/>
        </p:nvSpPr>
        <p:spPr>
          <a:xfrm>
            <a:off x="533400" y="26670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FFFFFF"/>
                </a:solidFill>
              </a:rPr>
              <a:t>3</a:t>
            </a:r>
          </a:p>
        </p:txBody>
      </p:sp>
      <p:sp>
        <p:nvSpPr>
          <p:cNvPr id="15" name="Rectangle 14"/>
          <p:cNvSpPr/>
          <p:nvPr/>
        </p:nvSpPr>
        <p:spPr>
          <a:xfrm>
            <a:off x="1143000" y="3429000"/>
            <a:ext cx="7467600" cy="646331"/>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smtClean="0">
                <a:solidFill>
                  <a:srgbClr val="675E47"/>
                </a:solidFill>
                <a:latin typeface="Tw Cen MT" panose="020B0602020104020603" pitchFamily="34" charset="0"/>
              </a:rPr>
              <a:t>Integration of the 3P- Profit, Planet, People in true sense. Making business sense of sustainability. Greater alignment to </a:t>
            </a:r>
            <a:r>
              <a:rPr lang="en-US" b="1" i="1" dirty="0" smtClean="0">
                <a:solidFill>
                  <a:srgbClr val="675E47"/>
                </a:solidFill>
                <a:latin typeface="Tw Cen MT" panose="020B0602020104020603" pitchFamily="34" charset="0"/>
              </a:rPr>
              <a:t>business</a:t>
            </a:r>
            <a:r>
              <a:rPr lang="en-US" b="1" dirty="0" smtClean="0">
                <a:solidFill>
                  <a:srgbClr val="675E47"/>
                </a:solidFill>
                <a:latin typeface="Tw Cen MT" panose="020B0602020104020603" pitchFamily="34" charset="0"/>
              </a:rPr>
              <a:t> needed</a:t>
            </a:r>
            <a:endParaRPr lang="en-US" b="1" dirty="0">
              <a:solidFill>
                <a:srgbClr val="675E47"/>
              </a:solidFill>
              <a:latin typeface="Tw Cen MT" panose="020B0602020104020603" pitchFamily="34" charset="0"/>
            </a:endParaRPr>
          </a:p>
        </p:txBody>
      </p:sp>
      <p:sp>
        <p:nvSpPr>
          <p:cNvPr id="16" name="Oval 15"/>
          <p:cNvSpPr/>
          <p:nvPr/>
        </p:nvSpPr>
        <p:spPr>
          <a:xfrm>
            <a:off x="533400" y="3465731"/>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FFFFFF"/>
                </a:solidFill>
              </a:rPr>
              <a:t>4</a:t>
            </a:r>
          </a:p>
        </p:txBody>
      </p:sp>
      <p:sp>
        <p:nvSpPr>
          <p:cNvPr id="17" name="Rectangle 16"/>
          <p:cNvSpPr/>
          <p:nvPr/>
        </p:nvSpPr>
        <p:spPr>
          <a:xfrm>
            <a:off x="1143000" y="4306669"/>
            <a:ext cx="7467600" cy="646331"/>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smtClean="0">
                <a:solidFill>
                  <a:srgbClr val="675E47"/>
                </a:solidFill>
                <a:latin typeface="Tw Cen MT" panose="020B0602020104020603" pitchFamily="34" charset="0"/>
              </a:rPr>
              <a:t>Plethora of guidelines- region specific and sector specific industry voice to tackle common issues</a:t>
            </a:r>
            <a:endParaRPr lang="en-US" b="1" dirty="0">
              <a:solidFill>
                <a:srgbClr val="675E47"/>
              </a:solidFill>
              <a:latin typeface="Tw Cen MT" panose="020B0602020104020603" pitchFamily="34" charset="0"/>
            </a:endParaRPr>
          </a:p>
        </p:txBody>
      </p:sp>
      <p:sp>
        <p:nvSpPr>
          <p:cNvPr id="18" name="Oval 17"/>
          <p:cNvSpPr/>
          <p:nvPr/>
        </p:nvSpPr>
        <p:spPr>
          <a:xfrm>
            <a:off x="533400" y="43434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FFFFFF"/>
                </a:solidFill>
              </a:rPr>
              <a:t>5</a:t>
            </a:r>
          </a:p>
        </p:txBody>
      </p:sp>
      <p:sp>
        <p:nvSpPr>
          <p:cNvPr id="19" name="Rectangle 18"/>
          <p:cNvSpPr/>
          <p:nvPr/>
        </p:nvSpPr>
        <p:spPr>
          <a:xfrm>
            <a:off x="1143000" y="5181600"/>
            <a:ext cx="7467600" cy="646331"/>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smtClean="0">
                <a:solidFill>
                  <a:srgbClr val="675E47"/>
                </a:solidFill>
                <a:latin typeface="Tw Cen MT" panose="020B0602020104020603" pitchFamily="34" charset="0"/>
              </a:rPr>
              <a:t>Mere branding annual ritual- independent sporadic efforts lacking macro direction</a:t>
            </a:r>
            <a:endParaRPr lang="en-US" b="1" dirty="0">
              <a:solidFill>
                <a:srgbClr val="675E47"/>
              </a:solidFill>
              <a:latin typeface="Tw Cen MT" panose="020B0602020104020603" pitchFamily="34" charset="0"/>
            </a:endParaRPr>
          </a:p>
        </p:txBody>
      </p:sp>
      <p:sp>
        <p:nvSpPr>
          <p:cNvPr id="20" name="Oval 19"/>
          <p:cNvSpPr/>
          <p:nvPr/>
        </p:nvSpPr>
        <p:spPr>
          <a:xfrm>
            <a:off x="533400" y="5218331"/>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FFFFFF"/>
                </a:solidFill>
              </a:rPr>
              <a:t>6</a:t>
            </a:r>
          </a:p>
        </p:txBody>
      </p:sp>
      <p:sp>
        <p:nvSpPr>
          <p:cNvPr id="21" name="Rectangle 20"/>
          <p:cNvSpPr/>
          <p:nvPr/>
        </p:nvSpPr>
        <p:spPr>
          <a:xfrm>
            <a:off x="1143000" y="6031468"/>
            <a:ext cx="7467600" cy="369332"/>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smtClean="0">
                <a:solidFill>
                  <a:srgbClr val="675E47"/>
                </a:solidFill>
                <a:latin typeface="Tw Cen MT" panose="020B0602020104020603" pitchFamily="34" charset="0"/>
              </a:rPr>
              <a:t>Effectiveness of the mode of communication</a:t>
            </a:r>
            <a:endParaRPr lang="en-US" b="1" dirty="0">
              <a:solidFill>
                <a:srgbClr val="675E47"/>
              </a:solidFill>
              <a:latin typeface="Tw Cen MT" panose="020B0602020104020603" pitchFamily="34" charset="0"/>
            </a:endParaRPr>
          </a:p>
        </p:txBody>
      </p:sp>
      <p:sp>
        <p:nvSpPr>
          <p:cNvPr id="22" name="Oval 21"/>
          <p:cNvSpPr/>
          <p:nvPr/>
        </p:nvSpPr>
        <p:spPr>
          <a:xfrm>
            <a:off x="533400" y="59436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7</a:t>
            </a:r>
            <a:endParaRPr lang="en-US" b="1" dirty="0">
              <a:solidFill>
                <a:srgbClr val="FFFFFF"/>
              </a:solidFill>
            </a:endParaRPr>
          </a:p>
        </p:txBody>
      </p:sp>
    </p:spTree>
    <p:extLst>
      <p:ext uri="{BB962C8B-B14F-4D97-AF65-F5344CB8AC3E}">
        <p14:creationId xmlns:p14="http://schemas.microsoft.com/office/powerpoint/2010/main" val="3269700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572536"/>
          </a:xfrm>
        </p:spPr>
        <p:txBody>
          <a:bodyPr anchor="ctr">
            <a:noAutofit/>
          </a:bodyPr>
          <a:lstStyle/>
          <a:p>
            <a:pPr algn="ctr"/>
            <a:r>
              <a:rPr lang="en-US" sz="2200" b="1" dirty="0" smtClean="0">
                <a:solidFill>
                  <a:schemeClr val="bg1"/>
                </a:solidFill>
              </a:rPr>
              <a:t>Changing societal expectations</a:t>
            </a:r>
            <a:endParaRPr lang="en-US" sz="2200" b="1" dirty="0">
              <a:solidFill>
                <a:schemeClr val="bg1"/>
              </a:solidFill>
            </a:endParaRPr>
          </a:p>
        </p:txBody>
      </p:sp>
      <p:pic>
        <p:nvPicPr>
          <p:cNvPr id="4098" name="Picture 2" descr="http://www.thehindu.com/multimedia/dynamic/02823/22Bm_Social-Ris_22_2823963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34924">
            <a:off x="152400" y="152400"/>
            <a:ext cx="3657600" cy="30710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Brewing discontent: “The garment workers have proved that there is a vast, angry India outside swanky offices.” The workers protest on Tumkur road in Bengaluru. — Photo: By Special Arrange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429000"/>
            <a:ext cx="3124200" cy="25977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382227">
            <a:off x="144923" y="6052166"/>
            <a:ext cx="3178417" cy="707886"/>
          </a:xfrm>
          <a:prstGeom prst="rect">
            <a:avLst/>
          </a:prstGeom>
          <a:scene3d>
            <a:camera prst="orthographicFront">
              <a:rot lat="0" lon="0" rev="300000"/>
            </a:camera>
            <a:lightRig rig="threePt" dir="t"/>
          </a:scene3d>
        </p:spPr>
        <p:txBody>
          <a:bodyPr wrap="square">
            <a:spAutoFit/>
          </a:bodyPr>
          <a:lstStyle/>
          <a:p>
            <a:r>
              <a:rPr lang="en-US" sz="1000" dirty="0"/>
              <a:t>Brewing discontent: “The garment workers have proved that there is a vast, angry India outside swanky offices.” The workers protest on </a:t>
            </a:r>
            <a:r>
              <a:rPr lang="en-US" sz="1000" dirty="0" err="1"/>
              <a:t>Tumkur</a:t>
            </a:r>
            <a:r>
              <a:rPr lang="en-US" sz="1000" dirty="0"/>
              <a:t> road in Bengaluru</a:t>
            </a:r>
          </a:p>
        </p:txBody>
      </p:sp>
      <p:pic>
        <p:nvPicPr>
          <p:cNvPr id="4102" name="Picture 6" descr="http://headlinesview.com/wp-content/uploads/2015/02/AAP-Result-is-Biggest-Ever-Victor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44396">
            <a:off x="5117985" y="838200"/>
            <a:ext cx="3371269" cy="224751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tatic2.businessinsider.com/image/56c1e8846e97c629008b736a-3500-2488/rtx270b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959730">
            <a:off x="3645531" y="3299196"/>
            <a:ext cx="3787578" cy="269242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cdn.youthkiawaaz.com/wp-content/uploads/2016/03/10/jhatkaa-unilever-campaign-kodaikanal/jhatka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49036">
            <a:off x="6213286" y="4811422"/>
            <a:ext cx="2875422" cy="1673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423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572536"/>
          </a:xfrm>
        </p:spPr>
        <p:txBody>
          <a:bodyPr anchor="ctr">
            <a:noAutofit/>
          </a:bodyPr>
          <a:lstStyle/>
          <a:p>
            <a:pPr algn="ctr"/>
            <a:r>
              <a:rPr lang="en-US" sz="2300" b="1" dirty="0" smtClean="0">
                <a:solidFill>
                  <a:schemeClr val="bg1"/>
                </a:solidFill>
              </a:rPr>
              <a:t>Future of Reporting</a:t>
            </a:r>
            <a:endParaRPr lang="en-US" sz="2300" b="1" dirty="0">
              <a:solidFill>
                <a:schemeClr val="bg1"/>
              </a:solidFill>
            </a:endParaRPr>
          </a:p>
        </p:txBody>
      </p:sp>
      <p:sp>
        <p:nvSpPr>
          <p:cNvPr id="9" name="TextBox 8"/>
          <p:cNvSpPr txBox="1"/>
          <p:nvPr/>
        </p:nvSpPr>
        <p:spPr>
          <a:xfrm>
            <a:off x="1143000" y="762000"/>
            <a:ext cx="7467600" cy="646331"/>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a:solidFill>
                  <a:srgbClr val="675E47"/>
                </a:solidFill>
                <a:latin typeface="Tw Cen MT" panose="020B0602020104020603" pitchFamily="34" charset="0"/>
              </a:rPr>
              <a:t>Transparency will take the front seat. Internal and external communications  will have to be effective </a:t>
            </a:r>
          </a:p>
        </p:txBody>
      </p:sp>
      <p:sp>
        <p:nvSpPr>
          <p:cNvPr id="10" name="Oval 9"/>
          <p:cNvSpPr/>
          <p:nvPr/>
        </p:nvSpPr>
        <p:spPr>
          <a:xfrm>
            <a:off x="533400" y="798731"/>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FFFFFF"/>
                </a:solidFill>
              </a:rPr>
              <a:t>1</a:t>
            </a:r>
          </a:p>
        </p:txBody>
      </p:sp>
      <p:sp>
        <p:nvSpPr>
          <p:cNvPr id="11" name="TextBox 10"/>
          <p:cNvSpPr txBox="1"/>
          <p:nvPr/>
        </p:nvSpPr>
        <p:spPr>
          <a:xfrm>
            <a:off x="1143000" y="1524000"/>
            <a:ext cx="7467600" cy="1200329"/>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a:solidFill>
                  <a:srgbClr val="675E47"/>
                </a:solidFill>
                <a:latin typeface="Tw Cen MT" panose="020B0602020104020603" pitchFamily="34" charset="0"/>
              </a:rPr>
              <a:t>Personalized reports- sectoral reporting, region specific reporting etc. Report on demand for stakeholders. Static informational graphics transform into dynamic data visualization and brief statements turn into visual storytelling through videos and blogs. </a:t>
            </a:r>
          </a:p>
        </p:txBody>
      </p:sp>
      <p:sp>
        <p:nvSpPr>
          <p:cNvPr id="12" name="Oval 11"/>
          <p:cNvSpPr/>
          <p:nvPr/>
        </p:nvSpPr>
        <p:spPr>
          <a:xfrm>
            <a:off x="533400" y="1560731"/>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FFFFFF"/>
                </a:solidFill>
              </a:rPr>
              <a:t>2</a:t>
            </a:r>
          </a:p>
        </p:txBody>
      </p:sp>
      <p:sp>
        <p:nvSpPr>
          <p:cNvPr id="13" name="Rectangle 12"/>
          <p:cNvSpPr/>
          <p:nvPr/>
        </p:nvSpPr>
        <p:spPr>
          <a:xfrm>
            <a:off x="1143000" y="2819400"/>
            <a:ext cx="7467600" cy="369332"/>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a:solidFill>
                  <a:srgbClr val="675E47"/>
                </a:solidFill>
                <a:latin typeface="Tw Cen MT" panose="020B0602020104020603" pitchFamily="34" charset="0"/>
              </a:rPr>
              <a:t>Real time data access for stakeholders. Fully integrated performance.</a:t>
            </a:r>
          </a:p>
        </p:txBody>
      </p:sp>
      <p:sp>
        <p:nvSpPr>
          <p:cNvPr id="14" name="Oval 13"/>
          <p:cNvSpPr/>
          <p:nvPr/>
        </p:nvSpPr>
        <p:spPr>
          <a:xfrm>
            <a:off x="533400" y="27432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FFFFFF"/>
                </a:solidFill>
              </a:rPr>
              <a:t>3</a:t>
            </a:r>
          </a:p>
        </p:txBody>
      </p:sp>
      <p:sp>
        <p:nvSpPr>
          <p:cNvPr id="15" name="Rectangle 14"/>
          <p:cNvSpPr/>
          <p:nvPr/>
        </p:nvSpPr>
        <p:spPr>
          <a:xfrm>
            <a:off x="1143000" y="3267670"/>
            <a:ext cx="7467600" cy="923330"/>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smtClean="0">
                <a:solidFill>
                  <a:srgbClr val="675E47"/>
                </a:solidFill>
                <a:latin typeface="Tw Cen MT" panose="020B0602020104020603" pitchFamily="34" charset="0"/>
              </a:rPr>
              <a:t>Balanced reporting- focusing on both positive and negative - against short, medium, and long term targets demonstrating company’s commitment to driving this change. </a:t>
            </a:r>
            <a:endParaRPr lang="en-US" b="1" dirty="0">
              <a:solidFill>
                <a:srgbClr val="675E47"/>
              </a:solidFill>
              <a:latin typeface="Tw Cen MT" panose="020B0602020104020603" pitchFamily="34" charset="0"/>
            </a:endParaRPr>
          </a:p>
        </p:txBody>
      </p:sp>
      <p:sp>
        <p:nvSpPr>
          <p:cNvPr id="16" name="Oval 15"/>
          <p:cNvSpPr/>
          <p:nvPr/>
        </p:nvSpPr>
        <p:spPr>
          <a:xfrm>
            <a:off x="533400" y="342007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FFFFFF"/>
                </a:solidFill>
              </a:rPr>
              <a:t>4</a:t>
            </a:r>
          </a:p>
        </p:txBody>
      </p:sp>
      <p:sp>
        <p:nvSpPr>
          <p:cNvPr id="17" name="Rectangle 16"/>
          <p:cNvSpPr/>
          <p:nvPr/>
        </p:nvSpPr>
        <p:spPr>
          <a:xfrm>
            <a:off x="1143000" y="4267200"/>
            <a:ext cx="7467600" cy="923330"/>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a:solidFill>
                  <a:srgbClr val="675E47"/>
                </a:solidFill>
                <a:latin typeface="Tw Cen MT" panose="020B0602020104020603" pitchFamily="34" charset="0"/>
              </a:rPr>
              <a:t>Impacts of Parameters which shall aid in better decision making and integrates sustainability perspective. Monitoring impacts of activites while moving towards a low carbon economy.</a:t>
            </a:r>
          </a:p>
        </p:txBody>
      </p:sp>
      <p:sp>
        <p:nvSpPr>
          <p:cNvPr id="18" name="Oval 17"/>
          <p:cNvSpPr/>
          <p:nvPr/>
        </p:nvSpPr>
        <p:spPr>
          <a:xfrm>
            <a:off x="533400" y="44196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FFFFFF"/>
                </a:solidFill>
              </a:rPr>
              <a:t>5</a:t>
            </a:r>
          </a:p>
        </p:txBody>
      </p:sp>
      <p:sp>
        <p:nvSpPr>
          <p:cNvPr id="19" name="Rectangle 18"/>
          <p:cNvSpPr/>
          <p:nvPr/>
        </p:nvSpPr>
        <p:spPr>
          <a:xfrm>
            <a:off x="1134978" y="5276671"/>
            <a:ext cx="7475621" cy="1200329"/>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a:solidFill>
                  <a:srgbClr val="675E47"/>
                </a:solidFill>
                <a:latin typeface="Tw Cen MT" panose="020B0602020104020603" pitchFamily="34" charset="0"/>
              </a:rPr>
              <a:t>Indicators which are in line with the broader development goals such as Sustainable Development Goals. What are organizations doing to align with the broader Sustainable Development Goals, how are they contributing to the economy, betterment of society and improving the environment.</a:t>
            </a:r>
          </a:p>
        </p:txBody>
      </p:sp>
      <p:sp>
        <p:nvSpPr>
          <p:cNvPr id="20" name="Oval 19"/>
          <p:cNvSpPr/>
          <p:nvPr/>
        </p:nvSpPr>
        <p:spPr>
          <a:xfrm>
            <a:off x="533400" y="5527595"/>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rgbClr val="FFFFFF"/>
                </a:solidFill>
              </a:rPr>
              <a:t>6</a:t>
            </a:r>
            <a:endParaRPr lang="en-US" b="1" dirty="0">
              <a:solidFill>
                <a:srgbClr val="FFFFFF"/>
              </a:solidFill>
            </a:endParaRPr>
          </a:p>
        </p:txBody>
      </p:sp>
    </p:spTree>
    <p:extLst>
      <p:ext uri="{BB962C8B-B14F-4D97-AF65-F5344CB8AC3E}">
        <p14:creationId xmlns:p14="http://schemas.microsoft.com/office/powerpoint/2010/main" val="2176030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style>
          <a:lnRef idx="2">
            <a:schemeClr val="accent1"/>
          </a:lnRef>
          <a:fillRef idx="1">
            <a:schemeClr val="lt1"/>
          </a:fillRef>
          <a:effectRef idx="0">
            <a:schemeClr val="accent1"/>
          </a:effectRef>
          <a:fontRef idx="minor">
            <a:schemeClr val="dk1"/>
          </a:fontRef>
        </p:style>
        <p:txBody>
          <a:bodyPr anchor="ctr">
            <a:normAutofit/>
          </a:bodyPr>
          <a:lstStyle/>
          <a:p>
            <a:pPr algn="ctr"/>
            <a:r>
              <a:rPr lang="en-US" sz="4000" b="1" dirty="0" smtClean="0">
                <a:solidFill>
                  <a:schemeClr val="accent2">
                    <a:lumMod val="75000"/>
                  </a:schemeClr>
                </a:solidFill>
              </a:rPr>
              <a:t>Thank you</a:t>
            </a:r>
            <a:endParaRPr lang="en-US" sz="4000" b="1" dirty="0">
              <a:solidFill>
                <a:schemeClr val="accent2">
                  <a:lumMod val="75000"/>
                </a:schemeClr>
              </a:solidFill>
            </a:endParaRPr>
          </a:p>
        </p:txBody>
      </p:sp>
      <p:sp>
        <p:nvSpPr>
          <p:cNvPr id="3" name="Subtitle 2"/>
          <p:cNvSpPr>
            <a:spLocks noGrp="1"/>
          </p:cNvSpPr>
          <p:nvPr>
            <p:ph type="subTitle" idx="1"/>
          </p:nvPr>
        </p:nvSpPr>
        <p:spPr>
          <a:ln>
            <a:solidFill>
              <a:schemeClr val="accent2"/>
            </a:solidFill>
          </a:ln>
        </p:spPr>
        <p:txBody>
          <a:bodyPr>
            <a:normAutofit fontScale="85000" lnSpcReduction="20000"/>
          </a:bodyPr>
          <a:lstStyle/>
          <a:p>
            <a:pPr algn="ctr"/>
            <a:endParaRPr lang="en-US" sz="1600" b="1" dirty="0" smtClean="0"/>
          </a:p>
          <a:p>
            <a:pPr algn="ctr"/>
            <a:endParaRPr lang="en-US" sz="1600" b="1" dirty="0"/>
          </a:p>
          <a:p>
            <a:pPr lvl="0" algn="ctr">
              <a:buClr>
                <a:srgbClr val="A9A57C"/>
              </a:buClr>
            </a:pPr>
            <a:r>
              <a:rPr lang="en-US" sz="1600" b="1" dirty="0">
                <a:solidFill>
                  <a:srgbClr val="C89F5D">
                    <a:lumMod val="75000"/>
                  </a:srgbClr>
                </a:solidFill>
              </a:rPr>
              <a:t>Santanu Roy</a:t>
            </a:r>
          </a:p>
          <a:p>
            <a:pPr lvl="0" algn="ctr">
              <a:buClr>
                <a:srgbClr val="A9A57C"/>
              </a:buClr>
            </a:pPr>
            <a:r>
              <a:rPr lang="en-US" sz="1400" b="1" dirty="0">
                <a:solidFill>
                  <a:srgbClr val="B1A089"/>
                </a:solidFill>
              </a:rPr>
              <a:t>GAIL (India) </a:t>
            </a:r>
            <a:r>
              <a:rPr lang="en-US" sz="1400" b="1" dirty="0" smtClean="0">
                <a:solidFill>
                  <a:srgbClr val="B1A089"/>
                </a:solidFill>
              </a:rPr>
              <a:t>Limited</a:t>
            </a:r>
          </a:p>
          <a:p>
            <a:pPr lvl="0" algn="ctr">
              <a:buClr>
                <a:srgbClr val="A9A57C"/>
              </a:buClr>
            </a:pPr>
            <a:r>
              <a:rPr lang="en-US" sz="1400" dirty="0" smtClean="0">
                <a:solidFill>
                  <a:srgbClr val="B1A089"/>
                </a:solidFill>
              </a:rPr>
              <a:t>General Manager  (Corporate Planning)</a:t>
            </a:r>
          </a:p>
          <a:p>
            <a:pPr lvl="0" algn="ctr">
              <a:buClr>
                <a:srgbClr val="A9A57C"/>
              </a:buClr>
            </a:pPr>
            <a:r>
              <a:rPr lang="en-US" sz="1400" dirty="0" smtClean="0">
                <a:solidFill>
                  <a:srgbClr val="B1A089"/>
                </a:solidFill>
              </a:rPr>
              <a:t>sroy@gail.co.in</a:t>
            </a:r>
            <a:endParaRPr lang="en-US" sz="1400" dirty="0">
              <a:solidFill>
                <a:srgbClr val="B1A089"/>
              </a:solidFill>
            </a:endParaRPr>
          </a:p>
        </p:txBody>
      </p:sp>
      <p:sp>
        <p:nvSpPr>
          <p:cNvPr id="5" name="Rectangle 4"/>
          <p:cNvSpPr/>
          <p:nvPr/>
        </p:nvSpPr>
        <p:spPr>
          <a:xfrm>
            <a:off x="5562600" y="1905000"/>
            <a:ext cx="1818126" cy="338554"/>
          </a:xfrm>
          <a:prstGeom prst="rect">
            <a:avLst/>
          </a:prstGeom>
        </p:spPr>
        <p:txBody>
          <a:bodyPr wrap="none">
            <a:spAutoFit/>
          </a:bodyPr>
          <a:lstStyle/>
          <a:p>
            <a:pPr algn="ctr"/>
            <a:r>
              <a:rPr lang="en-US" sz="1600" b="1" dirty="0">
                <a:solidFill>
                  <a:srgbClr val="FFFFFF"/>
                </a:solidFill>
              </a:rPr>
              <a:t>November, 2015</a:t>
            </a:r>
          </a:p>
        </p:txBody>
      </p:sp>
      <p:pic>
        <p:nvPicPr>
          <p:cNvPr id="6" name="Picture 2" descr="http://www.gailonline.com/final_site/biglogo/gail_logo_web-pa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6272" y="1480457"/>
            <a:ext cx="635528" cy="424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8913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685800"/>
          </a:xfrm>
        </p:spPr>
        <p:txBody>
          <a:bodyPr>
            <a:noAutofit/>
          </a:bodyPr>
          <a:lstStyle/>
          <a:p>
            <a:pPr algn="ctr"/>
            <a:r>
              <a:rPr lang="en-US" sz="2200" b="1" dirty="0" smtClean="0">
                <a:solidFill>
                  <a:schemeClr val="bg1"/>
                </a:solidFill>
              </a:rPr>
              <a:t>Sustainability Reporting (SR) @ GAIL</a:t>
            </a:r>
            <a:endParaRPr lang="en-US" sz="2200" b="1" dirty="0">
              <a:solidFill>
                <a:schemeClr val="bg1"/>
              </a:solidFill>
            </a:endParaRPr>
          </a:p>
        </p:txBody>
      </p:sp>
      <p:sp>
        <p:nvSpPr>
          <p:cNvPr id="3" name="Rectangle 2"/>
          <p:cNvSpPr/>
          <p:nvPr/>
        </p:nvSpPr>
        <p:spPr>
          <a:xfrm>
            <a:off x="457200" y="5867400"/>
            <a:ext cx="8193422" cy="369332"/>
          </a:xfrm>
          <a:prstGeom prst="rect">
            <a:avLst/>
          </a:prstGeom>
          <a:effectLst>
            <a:glow rad="101600">
              <a:schemeClr val="accent3">
                <a:satMod val="175000"/>
                <a:alpha val="40000"/>
              </a:schemeClr>
            </a:glow>
          </a:effectLst>
        </p:spPr>
        <p:style>
          <a:lnRef idx="3">
            <a:schemeClr val="lt1"/>
          </a:lnRef>
          <a:fillRef idx="1">
            <a:schemeClr val="accent3"/>
          </a:fillRef>
          <a:effectRef idx="1">
            <a:schemeClr val="accent3"/>
          </a:effectRef>
          <a:fontRef idx="minor">
            <a:schemeClr val="lt1"/>
          </a:fontRef>
        </p:style>
        <p:txBody>
          <a:bodyPr wrap="square">
            <a:spAutoFit/>
          </a:bodyPr>
          <a:lstStyle/>
          <a:p>
            <a:r>
              <a:rPr lang="en-US" sz="1700" b="1" i="1" kern="0" dirty="0">
                <a:solidFill>
                  <a:srgbClr val="008080"/>
                </a:solidFill>
                <a:latin typeface="Calibri"/>
              </a:rPr>
              <a:t>    </a:t>
            </a:r>
            <a:r>
              <a:rPr lang="en-US" b="1" i="1" kern="0" dirty="0">
                <a:solidFill>
                  <a:srgbClr val="FFFFFF">
                    <a:lumMod val="95000"/>
                  </a:srgbClr>
                </a:solidFill>
                <a:latin typeface="Calibri"/>
              </a:rPr>
              <a:t>(G3, B+)  </a:t>
            </a:r>
            <a:r>
              <a:rPr lang="en-US" b="1" i="1" kern="0" dirty="0">
                <a:solidFill>
                  <a:srgbClr val="008080"/>
                </a:solidFill>
                <a:latin typeface="Calibri"/>
                <a:sym typeface="Wingdings" panose="05000000000000000000" pitchFamily="2" charset="2"/>
              </a:rPr>
              <a:t>    </a:t>
            </a:r>
            <a:r>
              <a:rPr lang="en-US" b="1" i="1" kern="0" dirty="0">
                <a:solidFill>
                  <a:srgbClr val="FFFFFF">
                    <a:lumMod val="95000"/>
                  </a:srgbClr>
                </a:solidFill>
                <a:latin typeface="Calibri"/>
              </a:rPr>
              <a:t>(G3.1, A+)   </a:t>
            </a:r>
            <a:r>
              <a:rPr lang="en-US" b="1" i="1" kern="0" dirty="0">
                <a:solidFill>
                  <a:srgbClr val="008080"/>
                </a:solidFill>
                <a:latin typeface="Calibri"/>
                <a:sym typeface="Wingdings" panose="05000000000000000000" pitchFamily="2" charset="2"/>
              </a:rPr>
              <a:t>      </a:t>
            </a:r>
            <a:r>
              <a:rPr lang="en-US" b="1" i="1" kern="0" dirty="0">
                <a:solidFill>
                  <a:srgbClr val="FFFFFF">
                    <a:lumMod val="95000"/>
                  </a:srgbClr>
                </a:solidFill>
                <a:latin typeface="Calibri"/>
              </a:rPr>
              <a:t>(G3.1, A+)     </a:t>
            </a:r>
            <a:r>
              <a:rPr lang="en-US" b="1" i="1" kern="0" dirty="0">
                <a:solidFill>
                  <a:srgbClr val="008080"/>
                </a:solidFill>
                <a:latin typeface="Calibri"/>
                <a:sym typeface="Wingdings" panose="05000000000000000000" pitchFamily="2" charset="2"/>
              </a:rPr>
              <a:t>        </a:t>
            </a:r>
            <a:r>
              <a:rPr lang="en-US" b="1" i="1" kern="0" dirty="0">
                <a:solidFill>
                  <a:srgbClr val="FFFFFF">
                    <a:lumMod val="95000"/>
                  </a:srgbClr>
                </a:solidFill>
                <a:latin typeface="Calibri"/>
              </a:rPr>
              <a:t>(G3.1, A+)       </a:t>
            </a:r>
            <a:r>
              <a:rPr lang="en-US" b="1" i="1" kern="0" dirty="0">
                <a:solidFill>
                  <a:srgbClr val="008080"/>
                </a:solidFill>
                <a:latin typeface="Calibri"/>
                <a:sym typeface="Wingdings" panose="05000000000000000000" pitchFamily="2" charset="2"/>
              </a:rPr>
              <a:t>       </a:t>
            </a:r>
            <a:r>
              <a:rPr lang="en-US" b="1" i="1" kern="0" dirty="0">
                <a:solidFill>
                  <a:srgbClr val="FFFFFF">
                    <a:lumMod val="95000"/>
                  </a:srgbClr>
                </a:solidFill>
                <a:latin typeface="Calibri"/>
              </a:rPr>
              <a:t>(G4 Core)</a:t>
            </a:r>
          </a:p>
        </p:txBody>
      </p:sp>
      <p:grpSp>
        <p:nvGrpSpPr>
          <p:cNvPr id="32" name="Group 31"/>
          <p:cNvGrpSpPr/>
          <p:nvPr/>
        </p:nvGrpSpPr>
        <p:grpSpPr>
          <a:xfrm>
            <a:off x="152400" y="1530529"/>
            <a:ext cx="8735026" cy="1060271"/>
            <a:chOff x="152400" y="793207"/>
            <a:chExt cx="8735026" cy="1060271"/>
          </a:xfrm>
        </p:grpSpPr>
        <p:grpSp>
          <p:nvGrpSpPr>
            <p:cNvPr id="12" name="Group 11"/>
            <p:cNvGrpSpPr/>
            <p:nvPr/>
          </p:nvGrpSpPr>
          <p:grpSpPr>
            <a:xfrm>
              <a:off x="152400" y="812078"/>
              <a:ext cx="8735026" cy="1041400"/>
              <a:chOff x="152400" y="914400"/>
              <a:chExt cx="8735026" cy="1041400"/>
            </a:xfrm>
          </p:grpSpPr>
          <p:graphicFrame>
            <p:nvGraphicFramePr>
              <p:cNvPr id="23" name="Diagram 22"/>
              <p:cNvGraphicFramePr/>
              <p:nvPr>
                <p:extLst>
                  <p:ext uri="{D42A27DB-BD31-4B8C-83A1-F6EECF244321}">
                    <p14:modId xmlns:p14="http://schemas.microsoft.com/office/powerpoint/2010/main" val="2528908402"/>
                  </p:ext>
                </p:extLst>
              </p:nvPr>
            </p:nvGraphicFramePr>
            <p:xfrm>
              <a:off x="152400" y="1143000"/>
              <a:ext cx="8735026" cy="81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Box 34"/>
              <p:cNvSpPr txBox="1">
                <a:spLocks noChangeArrowheads="1"/>
              </p:cNvSpPr>
              <p:nvPr/>
            </p:nvSpPr>
            <p:spPr bwMode="auto">
              <a:xfrm>
                <a:off x="386435" y="914400"/>
                <a:ext cx="832765" cy="404039"/>
              </a:xfrm>
              <a:prstGeom prst="snip2Diag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eaLnBrk="0" hangingPunct="0">
                  <a:defRPr/>
                </a:pPr>
                <a:r>
                  <a:rPr lang="en-US" sz="1600" b="1" kern="0" dirty="0">
                    <a:solidFill>
                      <a:srgbClr val="FFFFFF"/>
                    </a:solidFill>
                    <a:latin typeface="Arial"/>
                  </a:rPr>
                  <a:t>2000</a:t>
                </a:r>
                <a:endParaRPr lang="en-GB" sz="1600" b="1" kern="0" dirty="0">
                  <a:solidFill>
                    <a:srgbClr val="FFFFFF"/>
                  </a:solidFill>
                  <a:latin typeface="Arial"/>
                </a:endParaRPr>
              </a:p>
            </p:txBody>
          </p:sp>
        </p:grpSp>
        <p:sp>
          <p:nvSpPr>
            <p:cNvPr id="56" name="TextBox 34"/>
            <p:cNvSpPr txBox="1">
              <a:spLocks noChangeArrowheads="1"/>
            </p:cNvSpPr>
            <p:nvPr/>
          </p:nvSpPr>
          <p:spPr bwMode="auto">
            <a:xfrm>
              <a:off x="2062836" y="793207"/>
              <a:ext cx="756564" cy="404039"/>
            </a:xfrm>
            <a:prstGeom prst="snip2Diag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eaLnBrk="0" hangingPunct="0">
                <a:defRPr/>
              </a:pPr>
              <a:r>
                <a:rPr lang="en-US" sz="1600" b="1" kern="0" dirty="0">
                  <a:solidFill>
                    <a:srgbClr val="FFFFFF"/>
                  </a:solidFill>
                  <a:latin typeface="Arial"/>
                </a:rPr>
                <a:t>2002</a:t>
              </a:r>
              <a:endParaRPr lang="en-GB" sz="1600" b="1" kern="0" dirty="0">
                <a:solidFill>
                  <a:srgbClr val="FFFFFF"/>
                </a:solidFill>
                <a:latin typeface="Arial"/>
              </a:endParaRPr>
            </a:p>
          </p:txBody>
        </p:sp>
        <p:sp>
          <p:nvSpPr>
            <p:cNvPr id="60" name="TextBox 34"/>
            <p:cNvSpPr txBox="1">
              <a:spLocks noChangeArrowheads="1"/>
            </p:cNvSpPr>
            <p:nvPr/>
          </p:nvSpPr>
          <p:spPr bwMode="auto">
            <a:xfrm>
              <a:off x="3815435" y="793207"/>
              <a:ext cx="774653" cy="404039"/>
            </a:xfrm>
            <a:prstGeom prst="snip2Diag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eaLnBrk="0" hangingPunct="0">
                <a:defRPr/>
              </a:pPr>
              <a:r>
                <a:rPr lang="en-US" sz="1600" b="1" kern="0" dirty="0">
                  <a:solidFill>
                    <a:srgbClr val="FFFFFF"/>
                  </a:solidFill>
                  <a:latin typeface="Arial"/>
                </a:rPr>
                <a:t>2006</a:t>
              </a:r>
              <a:endParaRPr lang="en-GB" sz="1600" b="1" kern="0" dirty="0">
                <a:solidFill>
                  <a:srgbClr val="FFFFFF"/>
                </a:solidFill>
                <a:latin typeface="Arial"/>
              </a:endParaRPr>
            </a:p>
          </p:txBody>
        </p:sp>
        <p:sp>
          <p:nvSpPr>
            <p:cNvPr id="61" name="TextBox 34"/>
            <p:cNvSpPr txBox="1">
              <a:spLocks noChangeArrowheads="1"/>
            </p:cNvSpPr>
            <p:nvPr/>
          </p:nvSpPr>
          <p:spPr bwMode="auto">
            <a:xfrm>
              <a:off x="5585395" y="834032"/>
              <a:ext cx="739205" cy="404039"/>
            </a:xfrm>
            <a:prstGeom prst="snip2Diag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eaLnBrk="0" hangingPunct="0">
                <a:defRPr/>
              </a:pPr>
              <a:r>
                <a:rPr lang="en-US" sz="1600" b="1" kern="0" dirty="0">
                  <a:solidFill>
                    <a:srgbClr val="FFFFFF"/>
                  </a:solidFill>
                  <a:latin typeface="Arial"/>
                </a:rPr>
                <a:t>2011</a:t>
              </a:r>
              <a:endParaRPr lang="en-GB" sz="1600" b="1" kern="0" dirty="0">
                <a:solidFill>
                  <a:srgbClr val="FFFFFF"/>
                </a:solidFill>
                <a:latin typeface="Arial"/>
              </a:endParaRPr>
            </a:p>
          </p:txBody>
        </p:sp>
        <p:sp>
          <p:nvSpPr>
            <p:cNvPr id="62" name="TextBox 34"/>
            <p:cNvSpPr txBox="1">
              <a:spLocks noChangeArrowheads="1"/>
            </p:cNvSpPr>
            <p:nvPr/>
          </p:nvSpPr>
          <p:spPr bwMode="auto">
            <a:xfrm>
              <a:off x="7274055" y="834032"/>
              <a:ext cx="803145" cy="404039"/>
            </a:xfrm>
            <a:prstGeom prst="snip2Diag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eaLnBrk="0" hangingPunct="0">
                <a:defRPr/>
              </a:pPr>
              <a:r>
                <a:rPr lang="en-US" sz="1600" b="1" kern="0" dirty="0">
                  <a:solidFill>
                    <a:srgbClr val="FFFFFF"/>
                  </a:solidFill>
                  <a:latin typeface="Arial"/>
                </a:rPr>
                <a:t>2013</a:t>
              </a:r>
              <a:endParaRPr lang="en-GB" sz="1600" b="1" kern="0" dirty="0">
                <a:solidFill>
                  <a:srgbClr val="FFFFFF"/>
                </a:solidFill>
                <a:latin typeface="Arial"/>
              </a:endParaRPr>
            </a:p>
          </p:txBody>
        </p:sp>
      </p:grpSp>
      <p:pic>
        <p:nvPicPr>
          <p:cNvPr id="64" name="Picture 2"/>
          <p:cNvPicPr>
            <a:picLocks noChangeAspect="1" noChangeArrowheads="1"/>
          </p:cNvPicPr>
          <p:nvPr/>
        </p:nvPicPr>
        <p:blipFill>
          <a:blip r:embed="rId8" cstate="email"/>
          <a:srcRect/>
          <a:stretch>
            <a:fillRect/>
          </a:stretch>
        </p:blipFill>
        <p:spPr bwMode="auto">
          <a:xfrm>
            <a:off x="493378" y="474663"/>
            <a:ext cx="1547446" cy="668337"/>
          </a:xfrm>
          <a:prstGeom prst="rect">
            <a:avLst/>
          </a:prstGeom>
          <a:noFill/>
          <a:ln w="9525">
            <a:noFill/>
            <a:miter lim="800000"/>
            <a:headEnd/>
            <a:tailEnd/>
          </a:ln>
        </p:spPr>
      </p:pic>
      <p:sp>
        <p:nvSpPr>
          <p:cNvPr id="35" name="Rectangle 34"/>
          <p:cNvSpPr/>
          <p:nvPr/>
        </p:nvSpPr>
        <p:spPr>
          <a:xfrm>
            <a:off x="2057400" y="347246"/>
            <a:ext cx="4572000" cy="338554"/>
          </a:xfrm>
          <a:prstGeom prst="rect">
            <a:avLst/>
          </a:prstGeom>
        </p:spPr>
        <p:txBody>
          <a:bodyPr>
            <a:spAutoFit/>
          </a:bodyPr>
          <a:lstStyle/>
          <a:p>
            <a:pPr eaLnBrk="0" hangingPunct="0">
              <a:defRPr/>
            </a:pPr>
            <a:r>
              <a:rPr lang="en-US" sz="1600" b="1" kern="0" dirty="0">
                <a:solidFill>
                  <a:srgbClr val="A9A57C"/>
                </a:solidFill>
                <a:latin typeface="Tw Cen MT" panose="020B0602020104020603" pitchFamily="34" charset="0"/>
              </a:rPr>
              <a:t>A multi stakeholder and</a:t>
            </a:r>
          </a:p>
        </p:txBody>
      </p:sp>
      <p:sp>
        <p:nvSpPr>
          <p:cNvPr id="36" name="Rectangle 35"/>
          <p:cNvSpPr/>
          <p:nvPr/>
        </p:nvSpPr>
        <p:spPr>
          <a:xfrm>
            <a:off x="2057400" y="634425"/>
            <a:ext cx="6524589" cy="584775"/>
          </a:xfrm>
          <a:prstGeom prst="rect">
            <a:avLst/>
          </a:prstGeom>
        </p:spPr>
        <p:txBody>
          <a:bodyPr wrap="square">
            <a:spAutoFit/>
          </a:bodyPr>
          <a:lstStyle/>
          <a:p>
            <a:pPr eaLnBrk="0" hangingPunct="0">
              <a:defRPr/>
            </a:pPr>
            <a:r>
              <a:rPr lang="en-US" sz="1600" b="1" kern="0" dirty="0">
                <a:solidFill>
                  <a:srgbClr val="A9A57C"/>
                </a:solidFill>
                <a:latin typeface="Tw Cen MT" panose="020B0602020104020603" pitchFamily="34" charset="0"/>
              </a:rPr>
              <a:t>independent institution whose mission is to develop and disseminate globally applicable Sustainability Reporting Guidelines </a:t>
            </a:r>
          </a:p>
        </p:txBody>
      </p:sp>
      <p:grpSp>
        <p:nvGrpSpPr>
          <p:cNvPr id="4" name="Group 3"/>
          <p:cNvGrpSpPr/>
          <p:nvPr/>
        </p:nvGrpSpPr>
        <p:grpSpPr>
          <a:xfrm>
            <a:off x="462635" y="2819400"/>
            <a:ext cx="8099655" cy="2057400"/>
            <a:chOff x="462635" y="3124200"/>
            <a:chExt cx="8099655" cy="2057400"/>
          </a:xfrm>
        </p:grpSpPr>
        <p:grpSp>
          <p:nvGrpSpPr>
            <p:cNvPr id="11" name="Group 10"/>
            <p:cNvGrpSpPr/>
            <p:nvPr/>
          </p:nvGrpSpPr>
          <p:grpSpPr>
            <a:xfrm>
              <a:off x="561291" y="3427878"/>
              <a:ext cx="8000999" cy="1753722"/>
              <a:chOff x="216907" y="381000"/>
              <a:chExt cx="8000999" cy="1753722"/>
            </a:xfrm>
          </p:grpSpPr>
          <p:grpSp>
            <p:nvGrpSpPr>
              <p:cNvPr id="10" name="Group 9"/>
              <p:cNvGrpSpPr/>
              <p:nvPr/>
            </p:nvGrpSpPr>
            <p:grpSpPr>
              <a:xfrm>
                <a:off x="216907" y="381000"/>
                <a:ext cx="8000999" cy="1753722"/>
                <a:chOff x="152401" y="1600200"/>
                <a:chExt cx="8000999" cy="1753722"/>
              </a:xfrm>
            </p:grpSpPr>
            <p:pic>
              <p:nvPicPr>
                <p:cNvPr id="44" name="Picture 2" descr="\\DEL-CPD-ACH-DEL\GAIL pictures\Sustainability report photos\pics options SR  12-13\02.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1169" t="1509" r="1169" b="1417"/>
                <a:stretch/>
              </p:blipFill>
              <p:spPr bwMode="auto">
                <a:xfrm>
                  <a:off x="3200400" y="1634332"/>
                  <a:ext cx="1256386" cy="16422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52401" y="1600200"/>
                  <a:ext cx="8000999" cy="1753722"/>
                  <a:chOff x="152401" y="1600200"/>
                  <a:chExt cx="8000999" cy="1753722"/>
                </a:xfrm>
              </p:grpSpPr>
              <p:pic>
                <p:nvPicPr>
                  <p:cNvPr id="38" name="Picture 2" descr="D:\ALL DATA\GAIL SR\SR 2013-14-\Sustainability-Report-Cover-Design.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0000"/>
                  <a:stretch/>
                </p:blipFill>
                <p:spPr bwMode="auto">
                  <a:xfrm>
                    <a:off x="5029200" y="1600200"/>
                    <a:ext cx="1295400" cy="16929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1" y="1600200"/>
                    <a:ext cx="1107232"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94645" y="1600200"/>
                    <a:ext cx="1188225" cy="1662372"/>
                  </a:xfrm>
                  <a:prstGeom prst="rect">
                    <a:avLst/>
                  </a:prstGeom>
                  <a:ln w="0">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9" name="Picture 58"/>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58000" y="1634332"/>
                    <a:ext cx="1295400" cy="1719590"/>
                  </a:xfrm>
                  <a:prstGeom prst="rect">
                    <a:avLst/>
                  </a:prstGeom>
                  <a:ln>
                    <a:noFill/>
                  </a:ln>
                  <a:effectLst>
                    <a:outerShdw blurRad="292100" dist="139700" dir="2700000" algn="tl" rotWithShape="0">
                      <a:srgbClr val="333333">
                        <a:alpha val="65000"/>
                      </a:srgbClr>
                    </a:outerShdw>
                  </a:effectLst>
                </p:spPr>
              </p:pic>
              <p:sp>
                <p:nvSpPr>
                  <p:cNvPr id="54" name="Chevron 53"/>
                  <p:cNvSpPr/>
                  <p:nvPr/>
                </p:nvSpPr>
                <p:spPr>
                  <a:xfrm>
                    <a:off x="2819400" y="2162484"/>
                    <a:ext cx="274988" cy="722531"/>
                  </a:xfrm>
                  <a:prstGeom prst="chevron">
                    <a:avLst/>
                  </a:prstGeom>
                  <a:solidFill>
                    <a:srgbClr val="726056">
                      <a:lumMod val="50000"/>
                    </a:srgbClr>
                  </a:solidFill>
                  <a:ln w="26425" cap="flat" cmpd="sng" algn="ctr">
                    <a:solidFill>
                      <a:srgbClr val="726056">
                        <a:lumMod val="50000"/>
                      </a:srgbClr>
                    </a:solidFill>
                    <a:prstDash val="solid"/>
                  </a:ln>
                  <a:effectLst/>
                  <a:scene3d>
                    <a:camera prst="orthographicFront"/>
                    <a:lightRig rig="threePt" dir="t"/>
                  </a:scene3d>
                  <a:sp3d>
                    <a:bevelT/>
                  </a:sp3d>
                </p:spPr>
                <p:txBody>
                  <a:bodyPr rtlCol="0" anchor="ctr"/>
                  <a:lstStyle/>
                  <a:p>
                    <a:pPr algn="ctr">
                      <a:defRPr/>
                    </a:pPr>
                    <a:endParaRPr lang="en-US" kern="0">
                      <a:solidFill>
                        <a:srgbClr val="9BBB59">
                          <a:lumMod val="50000"/>
                        </a:srgbClr>
                      </a:solidFill>
                      <a:latin typeface="Calibri"/>
                    </a:endParaRPr>
                  </a:p>
                </p:txBody>
              </p:sp>
              <p:sp>
                <p:nvSpPr>
                  <p:cNvPr id="58" name="Chevron 57"/>
                  <p:cNvSpPr/>
                  <p:nvPr/>
                </p:nvSpPr>
                <p:spPr>
                  <a:xfrm>
                    <a:off x="1249012" y="2162484"/>
                    <a:ext cx="274988" cy="722531"/>
                  </a:xfrm>
                  <a:prstGeom prst="chevron">
                    <a:avLst/>
                  </a:prstGeom>
                  <a:solidFill>
                    <a:srgbClr val="726056">
                      <a:lumMod val="50000"/>
                    </a:srgbClr>
                  </a:solidFill>
                  <a:ln w="26425" cap="flat" cmpd="sng" algn="ctr">
                    <a:solidFill>
                      <a:srgbClr val="726056">
                        <a:lumMod val="50000"/>
                      </a:srgbClr>
                    </a:solidFill>
                    <a:prstDash val="solid"/>
                  </a:ln>
                  <a:effectLst/>
                  <a:scene3d>
                    <a:camera prst="orthographicFront"/>
                    <a:lightRig rig="threePt" dir="t"/>
                  </a:scene3d>
                  <a:sp3d>
                    <a:bevelT/>
                  </a:sp3d>
                </p:spPr>
                <p:txBody>
                  <a:bodyPr rtlCol="0" anchor="ctr"/>
                  <a:lstStyle/>
                  <a:p>
                    <a:pPr algn="ctr">
                      <a:defRPr/>
                    </a:pPr>
                    <a:endParaRPr lang="en-US" kern="0">
                      <a:solidFill>
                        <a:srgbClr val="9BBB59">
                          <a:lumMod val="50000"/>
                        </a:srgbClr>
                      </a:solidFill>
                      <a:latin typeface="Calibri"/>
                    </a:endParaRPr>
                  </a:p>
                </p:txBody>
              </p:sp>
              <p:sp>
                <p:nvSpPr>
                  <p:cNvPr id="71" name="Chevron 70"/>
                  <p:cNvSpPr/>
                  <p:nvPr/>
                </p:nvSpPr>
                <p:spPr>
                  <a:xfrm>
                    <a:off x="4572000" y="2146332"/>
                    <a:ext cx="274988" cy="722531"/>
                  </a:xfrm>
                  <a:prstGeom prst="chevron">
                    <a:avLst/>
                  </a:prstGeom>
                  <a:solidFill>
                    <a:srgbClr val="726056">
                      <a:lumMod val="50000"/>
                    </a:srgbClr>
                  </a:solidFill>
                  <a:ln w="26425" cap="flat" cmpd="sng" algn="ctr">
                    <a:solidFill>
                      <a:srgbClr val="726056">
                        <a:lumMod val="50000"/>
                      </a:srgbClr>
                    </a:solidFill>
                    <a:prstDash val="solid"/>
                  </a:ln>
                  <a:effectLst/>
                  <a:scene3d>
                    <a:camera prst="orthographicFront"/>
                    <a:lightRig rig="threePt" dir="t"/>
                  </a:scene3d>
                  <a:sp3d>
                    <a:bevelT/>
                  </a:sp3d>
                </p:spPr>
                <p:txBody>
                  <a:bodyPr rtlCol="0" anchor="ctr"/>
                  <a:lstStyle/>
                  <a:p>
                    <a:pPr algn="ctr">
                      <a:defRPr/>
                    </a:pPr>
                    <a:endParaRPr lang="en-US" kern="0">
                      <a:solidFill>
                        <a:srgbClr val="9BBB59">
                          <a:lumMod val="50000"/>
                        </a:srgbClr>
                      </a:solidFill>
                      <a:latin typeface="Calibri"/>
                    </a:endParaRPr>
                  </a:p>
                </p:txBody>
              </p:sp>
              <p:sp>
                <p:nvSpPr>
                  <p:cNvPr id="72" name="Chevron 71"/>
                  <p:cNvSpPr/>
                  <p:nvPr/>
                </p:nvSpPr>
                <p:spPr>
                  <a:xfrm>
                    <a:off x="6495179" y="2162484"/>
                    <a:ext cx="274988" cy="722531"/>
                  </a:xfrm>
                  <a:prstGeom prst="chevron">
                    <a:avLst/>
                  </a:prstGeom>
                  <a:solidFill>
                    <a:srgbClr val="726056">
                      <a:lumMod val="50000"/>
                    </a:srgbClr>
                  </a:solidFill>
                  <a:ln w="26425" cap="flat" cmpd="sng" algn="ctr">
                    <a:solidFill>
                      <a:srgbClr val="726056">
                        <a:lumMod val="50000"/>
                      </a:srgbClr>
                    </a:solidFill>
                    <a:prstDash val="solid"/>
                  </a:ln>
                  <a:effectLst/>
                  <a:scene3d>
                    <a:camera prst="orthographicFront"/>
                    <a:lightRig rig="threePt" dir="t"/>
                  </a:scene3d>
                  <a:sp3d>
                    <a:bevelT/>
                  </a:sp3d>
                </p:spPr>
                <p:txBody>
                  <a:bodyPr rtlCol="0" anchor="ctr"/>
                  <a:lstStyle/>
                  <a:p>
                    <a:pPr algn="ctr">
                      <a:defRPr/>
                    </a:pPr>
                    <a:endParaRPr lang="en-US" kern="0">
                      <a:solidFill>
                        <a:srgbClr val="9BBB59">
                          <a:lumMod val="50000"/>
                        </a:srgbClr>
                      </a:solidFill>
                      <a:latin typeface="Calibri"/>
                    </a:endParaRPr>
                  </a:p>
                </p:txBody>
              </p:sp>
            </p:grpSp>
          </p:grpSp>
          <p:sp>
            <p:nvSpPr>
              <p:cNvPr id="33" name="Rectangle 32"/>
              <p:cNvSpPr/>
              <p:nvPr/>
            </p:nvSpPr>
            <p:spPr>
              <a:xfrm>
                <a:off x="6929671" y="1862932"/>
                <a:ext cx="1256386" cy="271790"/>
              </a:xfrm>
              <a:prstGeom prst="rect">
                <a:avLst/>
              </a:prstGeom>
              <a:solidFill>
                <a:schemeClr val="bg1">
                  <a:alpha val="71000"/>
                </a:schemeClr>
              </a:solidFill>
            </p:spPr>
            <p:txBody>
              <a:bodyPr wrap="square">
                <a:spAutoFit/>
              </a:bodyPr>
              <a:lstStyle/>
              <a:p>
                <a:pPr algn="ctr">
                  <a:defRPr/>
                </a:pPr>
                <a:r>
                  <a:rPr lang="en-US" sz="1100" b="1" i="1" kern="0" dirty="0">
                    <a:solidFill>
                      <a:srgbClr val="2F2B20"/>
                    </a:solidFill>
                    <a:latin typeface="Calibri"/>
                  </a:rPr>
                  <a:t>SR FY 14-15</a:t>
                </a:r>
              </a:p>
            </p:txBody>
          </p:sp>
          <p:sp>
            <p:nvSpPr>
              <p:cNvPr id="5" name="Rectangle 4"/>
              <p:cNvSpPr/>
              <p:nvPr/>
            </p:nvSpPr>
            <p:spPr>
              <a:xfrm>
                <a:off x="228602" y="1771582"/>
                <a:ext cx="1107231" cy="271790"/>
              </a:xfrm>
              <a:prstGeom prst="rect">
                <a:avLst/>
              </a:prstGeom>
              <a:solidFill>
                <a:schemeClr val="bg1">
                  <a:alpha val="71000"/>
                </a:schemeClr>
              </a:solidFill>
            </p:spPr>
            <p:txBody>
              <a:bodyPr wrap="square">
                <a:spAutoFit/>
              </a:bodyPr>
              <a:lstStyle/>
              <a:p>
                <a:pPr algn="ctr">
                  <a:defRPr/>
                </a:pPr>
                <a:r>
                  <a:rPr lang="en-US" sz="1100" b="1" i="1" kern="0" dirty="0">
                    <a:solidFill>
                      <a:srgbClr val="2F2B20"/>
                    </a:solidFill>
                    <a:latin typeface="Calibri"/>
                  </a:rPr>
                  <a:t>SR FY 10-11</a:t>
                </a:r>
              </a:p>
            </p:txBody>
          </p:sp>
          <p:sp>
            <p:nvSpPr>
              <p:cNvPr id="28" name="Rectangle 27"/>
              <p:cNvSpPr/>
              <p:nvPr/>
            </p:nvSpPr>
            <p:spPr>
              <a:xfrm>
                <a:off x="1675592" y="1785610"/>
                <a:ext cx="1188986" cy="271790"/>
              </a:xfrm>
              <a:prstGeom prst="rect">
                <a:avLst/>
              </a:prstGeom>
              <a:solidFill>
                <a:schemeClr val="bg1">
                  <a:alpha val="71000"/>
                </a:schemeClr>
              </a:solidFill>
            </p:spPr>
            <p:txBody>
              <a:bodyPr wrap="square">
                <a:spAutoFit/>
              </a:bodyPr>
              <a:lstStyle/>
              <a:p>
                <a:pPr algn="ctr">
                  <a:defRPr/>
                </a:pPr>
                <a:r>
                  <a:rPr lang="en-US" sz="1100" b="1" i="1" kern="0" dirty="0">
                    <a:solidFill>
                      <a:srgbClr val="2F2B20"/>
                    </a:solidFill>
                    <a:latin typeface="Calibri"/>
                  </a:rPr>
                  <a:t>SR FY 11-12</a:t>
                </a:r>
              </a:p>
            </p:txBody>
          </p:sp>
          <p:sp>
            <p:nvSpPr>
              <p:cNvPr id="29" name="Rectangle 28"/>
              <p:cNvSpPr/>
              <p:nvPr/>
            </p:nvSpPr>
            <p:spPr>
              <a:xfrm>
                <a:off x="3276030" y="1771582"/>
                <a:ext cx="1256386" cy="271790"/>
              </a:xfrm>
              <a:prstGeom prst="rect">
                <a:avLst/>
              </a:prstGeom>
              <a:solidFill>
                <a:schemeClr val="bg1">
                  <a:alpha val="71000"/>
                </a:schemeClr>
              </a:solidFill>
            </p:spPr>
            <p:txBody>
              <a:bodyPr wrap="square">
                <a:spAutoFit/>
              </a:bodyPr>
              <a:lstStyle/>
              <a:p>
                <a:pPr algn="ctr">
                  <a:defRPr/>
                </a:pPr>
                <a:r>
                  <a:rPr lang="en-US" sz="1100" b="1" i="1" kern="0" dirty="0">
                    <a:solidFill>
                      <a:srgbClr val="2F2B20"/>
                    </a:solidFill>
                    <a:latin typeface="Calibri"/>
                  </a:rPr>
                  <a:t>SR FY 12-13</a:t>
                </a:r>
              </a:p>
            </p:txBody>
          </p:sp>
          <p:sp>
            <p:nvSpPr>
              <p:cNvPr id="30" name="Rectangle 29"/>
              <p:cNvSpPr/>
              <p:nvPr/>
            </p:nvSpPr>
            <p:spPr>
              <a:xfrm>
                <a:off x="5142016" y="1828800"/>
                <a:ext cx="1256386" cy="271790"/>
              </a:xfrm>
              <a:prstGeom prst="rect">
                <a:avLst/>
              </a:prstGeom>
              <a:solidFill>
                <a:schemeClr val="bg1">
                  <a:alpha val="71000"/>
                </a:schemeClr>
              </a:solidFill>
            </p:spPr>
            <p:txBody>
              <a:bodyPr wrap="square">
                <a:spAutoFit/>
              </a:bodyPr>
              <a:lstStyle/>
              <a:p>
                <a:pPr algn="ctr">
                  <a:defRPr/>
                </a:pPr>
                <a:r>
                  <a:rPr lang="en-US" sz="1100" b="1" i="1" kern="0" dirty="0">
                    <a:solidFill>
                      <a:srgbClr val="2F2B20"/>
                    </a:solidFill>
                    <a:latin typeface="Calibri"/>
                  </a:rPr>
                  <a:t>SR FY 13-14</a:t>
                </a:r>
              </a:p>
            </p:txBody>
          </p:sp>
        </p:grpSp>
        <p:sp>
          <p:nvSpPr>
            <p:cNvPr id="40" name="TextBox 34"/>
            <p:cNvSpPr txBox="1">
              <a:spLocks noChangeArrowheads="1"/>
            </p:cNvSpPr>
            <p:nvPr/>
          </p:nvSpPr>
          <p:spPr bwMode="auto">
            <a:xfrm>
              <a:off x="462635" y="3124200"/>
              <a:ext cx="832765" cy="404039"/>
            </a:xfrm>
            <a:prstGeom prst="snip2Diag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eaLnBrk="0" hangingPunct="0">
                <a:defRPr/>
              </a:pPr>
              <a:r>
                <a:rPr lang="en-US" sz="1600" b="1" kern="0" dirty="0">
                  <a:solidFill>
                    <a:srgbClr val="FFFFFF"/>
                  </a:solidFill>
                  <a:latin typeface="Arial"/>
                </a:rPr>
                <a:t>2012</a:t>
              </a:r>
              <a:endParaRPr lang="en-GB" sz="1600" b="1" kern="0" dirty="0">
                <a:solidFill>
                  <a:srgbClr val="FFFFFF"/>
                </a:solidFill>
                <a:latin typeface="Arial"/>
              </a:endParaRPr>
            </a:p>
          </p:txBody>
        </p:sp>
        <p:sp>
          <p:nvSpPr>
            <p:cNvPr id="41" name="TextBox 34"/>
            <p:cNvSpPr txBox="1">
              <a:spLocks noChangeArrowheads="1"/>
            </p:cNvSpPr>
            <p:nvPr/>
          </p:nvSpPr>
          <p:spPr bwMode="auto">
            <a:xfrm>
              <a:off x="1834235" y="3167580"/>
              <a:ext cx="832765" cy="404039"/>
            </a:xfrm>
            <a:prstGeom prst="snip2Diag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eaLnBrk="0" hangingPunct="0">
                <a:defRPr/>
              </a:pPr>
              <a:r>
                <a:rPr lang="en-US" sz="1600" b="1" kern="0" dirty="0">
                  <a:solidFill>
                    <a:srgbClr val="FFFFFF"/>
                  </a:solidFill>
                  <a:latin typeface="Arial"/>
                </a:rPr>
                <a:t>2013</a:t>
              </a:r>
              <a:endParaRPr lang="en-GB" sz="1600" b="1" kern="0" dirty="0">
                <a:solidFill>
                  <a:srgbClr val="FFFFFF"/>
                </a:solidFill>
                <a:latin typeface="Arial"/>
              </a:endParaRPr>
            </a:p>
          </p:txBody>
        </p:sp>
        <p:sp>
          <p:nvSpPr>
            <p:cNvPr id="45" name="TextBox 34"/>
            <p:cNvSpPr txBox="1">
              <a:spLocks noChangeArrowheads="1"/>
            </p:cNvSpPr>
            <p:nvPr/>
          </p:nvSpPr>
          <p:spPr bwMode="auto">
            <a:xfrm>
              <a:off x="3415842" y="3167580"/>
              <a:ext cx="832765" cy="404039"/>
            </a:xfrm>
            <a:prstGeom prst="snip2Diag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eaLnBrk="0" hangingPunct="0">
                <a:defRPr/>
              </a:pPr>
              <a:r>
                <a:rPr lang="en-US" sz="1600" b="1" kern="0" dirty="0">
                  <a:solidFill>
                    <a:srgbClr val="FFFFFF"/>
                  </a:solidFill>
                  <a:latin typeface="Arial"/>
                </a:rPr>
                <a:t>2013</a:t>
              </a:r>
              <a:endParaRPr lang="en-GB" sz="1600" b="1" kern="0" dirty="0">
                <a:solidFill>
                  <a:srgbClr val="FFFFFF"/>
                </a:solidFill>
                <a:latin typeface="Arial"/>
              </a:endParaRPr>
            </a:p>
          </p:txBody>
        </p:sp>
        <p:sp>
          <p:nvSpPr>
            <p:cNvPr id="46" name="TextBox 34"/>
            <p:cNvSpPr txBox="1">
              <a:spLocks noChangeArrowheads="1"/>
            </p:cNvSpPr>
            <p:nvPr/>
          </p:nvSpPr>
          <p:spPr bwMode="auto">
            <a:xfrm>
              <a:off x="5294426" y="3167579"/>
              <a:ext cx="832765" cy="404039"/>
            </a:xfrm>
            <a:prstGeom prst="snip2Diag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eaLnBrk="0" hangingPunct="0">
                <a:defRPr/>
              </a:pPr>
              <a:r>
                <a:rPr lang="en-US" sz="1600" b="1" kern="0" dirty="0">
                  <a:solidFill>
                    <a:srgbClr val="FFFFFF"/>
                  </a:solidFill>
                  <a:latin typeface="Arial"/>
                </a:rPr>
                <a:t>2014</a:t>
              </a:r>
              <a:endParaRPr lang="en-GB" sz="1600" b="1" kern="0" dirty="0">
                <a:solidFill>
                  <a:srgbClr val="FFFFFF"/>
                </a:solidFill>
                <a:latin typeface="Arial"/>
              </a:endParaRPr>
            </a:p>
          </p:txBody>
        </p:sp>
        <p:sp>
          <p:nvSpPr>
            <p:cNvPr id="47" name="TextBox 34"/>
            <p:cNvSpPr txBox="1">
              <a:spLocks noChangeArrowheads="1"/>
            </p:cNvSpPr>
            <p:nvPr/>
          </p:nvSpPr>
          <p:spPr bwMode="auto">
            <a:xfrm>
              <a:off x="7069483" y="3219211"/>
              <a:ext cx="832765" cy="404039"/>
            </a:xfrm>
            <a:prstGeom prst="snip2DiagRect">
              <a:avLst/>
            </a:prstGeom>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eaLnBrk="0" hangingPunct="0">
                <a:defRPr/>
              </a:pPr>
              <a:r>
                <a:rPr lang="en-US" sz="1600" b="1" kern="0" dirty="0">
                  <a:solidFill>
                    <a:srgbClr val="FFFFFF"/>
                  </a:solidFill>
                  <a:latin typeface="Arial"/>
                </a:rPr>
                <a:t>2015</a:t>
              </a:r>
              <a:endParaRPr lang="en-GB" sz="1600" b="1" kern="0" dirty="0">
                <a:solidFill>
                  <a:srgbClr val="FFFFFF"/>
                </a:solidFill>
                <a:latin typeface="Arial"/>
              </a:endParaRPr>
            </a:p>
          </p:txBody>
        </p:sp>
      </p:grpSp>
      <p:sp>
        <p:nvSpPr>
          <p:cNvPr id="6" name="Rectangle 5"/>
          <p:cNvSpPr/>
          <p:nvPr/>
        </p:nvSpPr>
        <p:spPr>
          <a:xfrm>
            <a:off x="541452" y="4831233"/>
            <a:ext cx="1127072" cy="738664"/>
          </a:xfrm>
          <a:prstGeom prst="rect">
            <a:avLst/>
          </a:prstGeom>
        </p:spPr>
        <p:txBody>
          <a:bodyPr wrap="square">
            <a:spAutoFit/>
          </a:bodyPr>
          <a:lstStyle/>
          <a:p>
            <a:pPr algn="ctr"/>
            <a:r>
              <a:rPr lang="en-US" sz="1400" b="1" kern="0" dirty="0">
                <a:solidFill>
                  <a:srgbClr val="008080"/>
                </a:solidFill>
                <a:latin typeface="Calibri"/>
              </a:rPr>
              <a:t>Value Beyond Business</a:t>
            </a:r>
            <a:endParaRPr lang="en-US" sz="1400" b="1" dirty="0">
              <a:solidFill>
                <a:srgbClr val="2F2B20"/>
              </a:solidFill>
            </a:endParaRPr>
          </a:p>
        </p:txBody>
      </p:sp>
      <p:sp>
        <p:nvSpPr>
          <p:cNvPr id="9" name="Rectangle 8"/>
          <p:cNvSpPr/>
          <p:nvPr/>
        </p:nvSpPr>
        <p:spPr>
          <a:xfrm>
            <a:off x="2003535" y="4799478"/>
            <a:ext cx="1188225" cy="523220"/>
          </a:xfrm>
          <a:prstGeom prst="rect">
            <a:avLst/>
          </a:prstGeom>
        </p:spPr>
        <p:txBody>
          <a:bodyPr wrap="square">
            <a:spAutoFit/>
          </a:bodyPr>
          <a:lstStyle/>
          <a:p>
            <a:pPr algn="ctr"/>
            <a:r>
              <a:rPr lang="en-US" sz="1400" b="1" kern="0" dirty="0">
                <a:solidFill>
                  <a:srgbClr val="008080"/>
                </a:solidFill>
                <a:latin typeface="Calibri"/>
              </a:rPr>
              <a:t>Shaping the Future </a:t>
            </a:r>
          </a:p>
        </p:txBody>
      </p:sp>
      <p:sp>
        <p:nvSpPr>
          <p:cNvPr id="13" name="Rectangle 12"/>
          <p:cNvSpPr/>
          <p:nvPr/>
        </p:nvSpPr>
        <p:spPr>
          <a:xfrm>
            <a:off x="3581401" y="4815983"/>
            <a:ext cx="1284276" cy="954107"/>
          </a:xfrm>
          <a:prstGeom prst="rect">
            <a:avLst/>
          </a:prstGeom>
        </p:spPr>
        <p:txBody>
          <a:bodyPr wrap="square">
            <a:spAutoFit/>
          </a:bodyPr>
          <a:lstStyle/>
          <a:p>
            <a:pPr algn="ctr"/>
            <a:r>
              <a:rPr lang="en-US" sz="1400" b="1" kern="0" dirty="0">
                <a:solidFill>
                  <a:srgbClr val="008080"/>
                </a:solidFill>
                <a:latin typeface="Calibri"/>
              </a:rPr>
              <a:t>Energising Tomorrow Responsibly</a:t>
            </a:r>
          </a:p>
          <a:p>
            <a:pPr algn="ctr"/>
            <a:r>
              <a:rPr lang="en-US" sz="1400" kern="0" dirty="0">
                <a:solidFill>
                  <a:srgbClr val="2F2B20"/>
                </a:solidFill>
                <a:latin typeface="Calibri"/>
              </a:rPr>
              <a:t>Issued with AR </a:t>
            </a:r>
          </a:p>
        </p:txBody>
      </p:sp>
      <p:sp>
        <p:nvSpPr>
          <p:cNvPr id="14" name="Rectangle 13"/>
          <p:cNvSpPr/>
          <p:nvPr/>
        </p:nvSpPr>
        <p:spPr>
          <a:xfrm>
            <a:off x="5438091" y="4842387"/>
            <a:ext cx="1465978" cy="738664"/>
          </a:xfrm>
          <a:prstGeom prst="rect">
            <a:avLst/>
          </a:prstGeom>
        </p:spPr>
        <p:txBody>
          <a:bodyPr wrap="square">
            <a:spAutoFit/>
          </a:bodyPr>
          <a:lstStyle/>
          <a:p>
            <a:pPr algn="ctr"/>
            <a:r>
              <a:rPr lang="en-US" sz="1400" b="1" kern="0" dirty="0">
                <a:solidFill>
                  <a:srgbClr val="008080"/>
                </a:solidFill>
                <a:latin typeface="Calibri"/>
              </a:rPr>
              <a:t>Care, Share &amp; Grow </a:t>
            </a:r>
          </a:p>
          <a:p>
            <a:pPr algn="ctr"/>
            <a:r>
              <a:rPr lang="en-US" sz="1400" kern="0" dirty="0">
                <a:solidFill>
                  <a:srgbClr val="2F2B20"/>
                </a:solidFill>
                <a:latin typeface="Calibri"/>
              </a:rPr>
              <a:t>Aligned with AR</a:t>
            </a:r>
          </a:p>
        </p:txBody>
      </p:sp>
      <p:sp>
        <p:nvSpPr>
          <p:cNvPr id="15" name="Rectangle 14"/>
          <p:cNvSpPr/>
          <p:nvPr/>
        </p:nvSpPr>
        <p:spPr>
          <a:xfrm>
            <a:off x="7192552" y="4876800"/>
            <a:ext cx="1418048" cy="954107"/>
          </a:xfrm>
          <a:prstGeom prst="rect">
            <a:avLst/>
          </a:prstGeom>
        </p:spPr>
        <p:txBody>
          <a:bodyPr wrap="square">
            <a:spAutoFit/>
          </a:bodyPr>
          <a:lstStyle/>
          <a:p>
            <a:pPr algn="ctr"/>
            <a:r>
              <a:rPr lang="en-US" sz="1400" b="1" kern="0" dirty="0">
                <a:solidFill>
                  <a:srgbClr val="008080"/>
                </a:solidFill>
                <a:latin typeface="Calibri"/>
              </a:rPr>
              <a:t>Fostering Responsible Growth </a:t>
            </a:r>
          </a:p>
          <a:p>
            <a:pPr algn="ctr"/>
            <a:r>
              <a:rPr lang="en-US" sz="1400" kern="0" dirty="0">
                <a:solidFill>
                  <a:srgbClr val="2F2B20"/>
                </a:solidFill>
                <a:latin typeface="Calibri"/>
              </a:rPr>
              <a:t>Aligned with AR</a:t>
            </a:r>
          </a:p>
        </p:txBody>
      </p:sp>
      <p:pic>
        <p:nvPicPr>
          <p:cNvPr id="51" name="Picture 2" descr="C:\Users\ugulati\AppData\Local\Microsoft\Windows\Temporary Internet Files\Content.Outlook\NPCJ7OZB\Organizational Stakeholder-colour RGB 2015 - Gail India-0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44243" y="960137"/>
            <a:ext cx="1540694" cy="444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33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572536"/>
          </a:xfrm>
        </p:spPr>
        <p:txBody>
          <a:bodyPr anchor="ctr">
            <a:noAutofit/>
          </a:bodyPr>
          <a:lstStyle/>
          <a:p>
            <a:r>
              <a:rPr lang="en-US" sz="2300" b="1" dirty="0" smtClean="0">
                <a:solidFill>
                  <a:schemeClr val="bg1"/>
                </a:solidFill>
              </a:rPr>
              <a:t>GAIL’ Experience: SR as a </a:t>
            </a:r>
            <a:r>
              <a:rPr lang="en-US" sz="2300" b="1" dirty="0" err="1" smtClean="0">
                <a:solidFill>
                  <a:schemeClr val="bg1"/>
                </a:solidFill>
              </a:rPr>
              <a:t>mgmt</a:t>
            </a:r>
            <a:r>
              <a:rPr lang="en-US" sz="2300" b="1" dirty="0" smtClean="0">
                <a:solidFill>
                  <a:schemeClr val="bg1"/>
                </a:solidFill>
              </a:rPr>
              <a:t> Tool</a:t>
            </a:r>
            <a:endParaRPr lang="en-US" sz="2300" b="1" dirty="0">
              <a:solidFill>
                <a:schemeClr val="bg1"/>
              </a:solidFill>
            </a:endParaRPr>
          </a:p>
        </p:txBody>
      </p:sp>
      <p:sp>
        <p:nvSpPr>
          <p:cNvPr id="7" name="Rectangle 22"/>
          <p:cNvSpPr>
            <a:spLocks noChangeArrowheads="1"/>
          </p:cNvSpPr>
          <p:nvPr/>
        </p:nvSpPr>
        <p:spPr bwMode="auto">
          <a:xfrm>
            <a:off x="457200" y="2016812"/>
            <a:ext cx="8229600" cy="2555188"/>
          </a:xfrm>
          <a:prstGeom prst="rect">
            <a:avLst/>
          </a:prstGeom>
          <a:noFill/>
          <a:ln w="9525">
            <a:noFill/>
            <a:miter lim="800000"/>
            <a:headEnd/>
            <a:tailEnd/>
          </a:ln>
        </p:spPr>
        <p:txBody>
          <a:bodyPr wrap="square" lIns="92075" tIns="46038" rIns="92075" bIns="46038">
            <a:spAutoFit/>
          </a:bodyPr>
          <a:lstStyle/>
          <a:p>
            <a:pPr marL="282575" indent="-282575">
              <a:buClr>
                <a:srgbClr val="C89F5D">
                  <a:lumMod val="75000"/>
                </a:srgbClr>
              </a:buClr>
              <a:buSzPct val="90000"/>
              <a:buFontTx/>
              <a:buBlip>
                <a:blip r:embed="rId3"/>
              </a:buBlip>
            </a:pPr>
            <a:r>
              <a:rPr lang="en-US" sz="2000" dirty="0" smtClean="0">
                <a:solidFill>
                  <a:srgbClr val="C89F5D">
                    <a:lumMod val="75000"/>
                  </a:srgbClr>
                </a:solidFill>
                <a:latin typeface="Tw Cen MT" panose="020B0602020104020603" pitchFamily="34" charset="0"/>
              </a:rPr>
              <a:t>Availability </a:t>
            </a:r>
            <a:r>
              <a:rPr lang="en-US" sz="2000" dirty="0">
                <a:solidFill>
                  <a:srgbClr val="C89F5D">
                    <a:lumMod val="75000"/>
                  </a:srgbClr>
                </a:solidFill>
                <a:latin typeface="Tw Cen MT" panose="020B0602020104020603" pitchFamily="34" charset="0"/>
              </a:rPr>
              <a:t>of Company wide database: Data Management- </a:t>
            </a:r>
            <a:r>
              <a:rPr lang="en-US" sz="2000" b="1" i="1" kern="0" dirty="0">
                <a:solidFill>
                  <a:srgbClr val="9CBEBD">
                    <a:lumMod val="75000"/>
                  </a:srgbClr>
                </a:solidFill>
                <a:latin typeface="Tw Cen MT" panose="020B0602020104020603" pitchFamily="34" charset="0"/>
              </a:rPr>
              <a:t>e-Sustainability   Module</a:t>
            </a:r>
          </a:p>
          <a:p>
            <a:pPr indent="-285750">
              <a:buClr>
                <a:srgbClr val="C89F5D">
                  <a:lumMod val="75000"/>
                </a:srgbClr>
              </a:buClr>
              <a:buSzPct val="90000"/>
              <a:buFontTx/>
              <a:buBlip>
                <a:blip r:embed="rId3"/>
              </a:buBlip>
            </a:pPr>
            <a:r>
              <a:rPr lang="en-US" sz="2000" dirty="0">
                <a:solidFill>
                  <a:srgbClr val="C89F5D">
                    <a:lumMod val="75000"/>
                  </a:srgbClr>
                </a:solidFill>
                <a:latin typeface="Tw Cen MT" panose="020B0602020104020603" pitchFamily="34" charset="0"/>
              </a:rPr>
              <a:t>A step towards Mainstreaming: </a:t>
            </a:r>
            <a:r>
              <a:rPr lang="en-US" sz="2000" b="1" i="1" kern="0" dirty="0">
                <a:solidFill>
                  <a:srgbClr val="9CBEBD">
                    <a:lumMod val="75000"/>
                  </a:srgbClr>
                </a:solidFill>
                <a:latin typeface="Tw Cen MT" panose="020B0602020104020603" pitchFamily="34" charset="0"/>
              </a:rPr>
              <a:t>SD Aspirations 2020</a:t>
            </a:r>
          </a:p>
          <a:p>
            <a:pPr indent="-285750">
              <a:buClr>
                <a:srgbClr val="C89F5D">
                  <a:lumMod val="75000"/>
                </a:srgbClr>
              </a:buClr>
              <a:buSzPct val="90000"/>
              <a:buFontTx/>
              <a:buBlip>
                <a:blip r:embed="rId3"/>
              </a:buBlip>
            </a:pPr>
            <a:r>
              <a:rPr lang="en-US" sz="2000" dirty="0">
                <a:solidFill>
                  <a:srgbClr val="C89F5D">
                    <a:lumMod val="75000"/>
                  </a:srgbClr>
                </a:solidFill>
                <a:latin typeface="Tw Cen MT" panose="020B0602020104020603" pitchFamily="34" charset="0"/>
              </a:rPr>
              <a:t>Institutionalizing Sustainability: </a:t>
            </a:r>
            <a:r>
              <a:rPr lang="en-US" sz="2000" b="1" i="1" kern="0" dirty="0">
                <a:solidFill>
                  <a:srgbClr val="9CBEBD">
                    <a:lumMod val="75000"/>
                  </a:srgbClr>
                </a:solidFill>
                <a:latin typeface="Tw Cen MT" panose="020B0602020104020603" pitchFamily="34" charset="0"/>
              </a:rPr>
              <a:t>Robust Governance</a:t>
            </a:r>
          </a:p>
          <a:p>
            <a:pPr>
              <a:defRPr/>
            </a:pPr>
            <a:r>
              <a:rPr lang="en-US" sz="2000" b="1" i="1" kern="0" dirty="0">
                <a:solidFill>
                  <a:srgbClr val="9CBEBD">
                    <a:lumMod val="75000"/>
                  </a:srgbClr>
                </a:solidFill>
                <a:latin typeface="Tw Cen MT" panose="020B0602020104020603" pitchFamily="34" charset="0"/>
              </a:rPr>
              <a:t>			          Sensitization</a:t>
            </a:r>
          </a:p>
          <a:p>
            <a:pPr>
              <a:defRPr/>
            </a:pPr>
            <a:r>
              <a:rPr lang="en-US" sz="2000" b="1" i="1" kern="0" dirty="0">
                <a:solidFill>
                  <a:srgbClr val="9CBEBD">
                    <a:lumMod val="75000"/>
                  </a:srgbClr>
                </a:solidFill>
                <a:latin typeface="Tw Cen MT" panose="020B0602020104020603" pitchFamily="34" charset="0"/>
              </a:rPr>
              <a:t>			          Policy Development</a:t>
            </a:r>
          </a:p>
          <a:p>
            <a:pPr>
              <a:defRPr/>
            </a:pPr>
            <a:r>
              <a:rPr lang="en-US" sz="2000" b="1" i="1" kern="0" dirty="0">
                <a:solidFill>
                  <a:srgbClr val="9CBEBD">
                    <a:lumMod val="75000"/>
                  </a:srgbClr>
                </a:solidFill>
                <a:latin typeface="Tw Cen MT" panose="020B0602020104020603" pitchFamily="34" charset="0"/>
              </a:rPr>
              <a:t>			          Stakeholder Engagement</a:t>
            </a:r>
          </a:p>
          <a:p>
            <a:pPr marL="282575" indent="-282575">
              <a:buClr>
                <a:srgbClr val="C89F5D">
                  <a:lumMod val="75000"/>
                </a:srgbClr>
              </a:buClr>
              <a:buSzPct val="90000"/>
              <a:buFontTx/>
              <a:buBlip>
                <a:blip r:embed="rId3"/>
              </a:buBlip>
            </a:pPr>
            <a:r>
              <a:rPr lang="en-US" sz="2000" dirty="0">
                <a:solidFill>
                  <a:srgbClr val="C89F5D">
                    <a:lumMod val="75000"/>
                  </a:srgbClr>
                </a:solidFill>
                <a:latin typeface="Tw Cen MT" panose="020B0602020104020603" pitchFamily="34" charset="0"/>
              </a:rPr>
              <a:t>Robust Materiality Process: </a:t>
            </a:r>
            <a:r>
              <a:rPr lang="en-US" sz="2000" b="1" i="1" kern="0" dirty="0">
                <a:solidFill>
                  <a:srgbClr val="9CBEBD">
                    <a:lumMod val="75000"/>
                  </a:srgbClr>
                </a:solidFill>
                <a:latin typeface="Tw Cen MT" panose="020B0602020104020603" pitchFamily="34" charset="0"/>
              </a:rPr>
              <a:t>More logical approach followed</a:t>
            </a:r>
          </a:p>
        </p:txBody>
      </p:sp>
      <p:sp>
        <p:nvSpPr>
          <p:cNvPr id="12" name="Round Diagonal Corner Rectangle 11"/>
          <p:cNvSpPr/>
          <p:nvPr/>
        </p:nvSpPr>
        <p:spPr>
          <a:xfrm>
            <a:off x="533400" y="838200"/>
            <a:ext cx="8077200" cy="990600"/>
          </a:xfrm>
          <a:prstGeom prst="round2DiagRect">
            <a:avLst>
              <a:gd name="adj1" fmla="val 8344"/>
              <a:gd name="adj2" fmla="val 0"/>
            </a:avLst>
          </a:prstGeom>
          <a:solidFill>
            <a:schemeClr val="accent1">
              <a:lumMod val="20000"/>
              <a:lumOff val="80000"/>
              <a:alpha val="35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lang="en-US" b="1" i="1" dirty="0">
                <a:solidFill>
                  <a:srgbClr val="675E47"/>
                </a:solidFill>
              </a:rPr>
              <a:t>While we anyway fulfill our </a:t>
            </a:r>
            <a:r>
              <a:rPr lang="en-US" b="1" i="1" dirty="0">
                <a:solidFill>
                  <a:srgbClr val="9CBEBD">
                    <a:lumMod val="75000"/>
                  </a:srgbClr>
                </a:solidFill>
              </a:rPr>
              <a:t>mandatory requirement </a:t>
            </a:r>
            <a:r>
              <a:rPr lang="en-US" b="1" i="1" dirty="0">
                <a:solidFill>
                  <a:srgbClr val="675E47"/>
                </a:solidFill>
              </a:rPr>
              <a:t>of reporting in letter…</a:t>
            </a:r>
          </a:p>
          <a:p>
            <a:pPr algn="ctr"/>
            <a:r>
              <a:rPr lang="en-US" b="1" i="1" dirty="0">
                <a:solidFill>
                  <a:srgbClr val="675E47"/>
                </a:solidFill>
              </a:rPr>
              <a:t>we stretch to </a:t>
            </a:r>
            <a:r>
              <a:rPr lang="en-US" b="1" i="1" dirty="0">
                <a:solidFill>
                  <a:srgbClr val="B1A089"/>
                </a:solidFill>
              </a:rPr>
              <a:t>go beyond </a:t>
            </a:r>
            <a:r>
              <a:rPr lang="en-US" b="1" i="1" dirty="0">
                <a:solidFill>
                  <a:srgbClr val="675E47"/>
                </a:solidFill>
              </a:rPr>
              <a:t>for mainstreaming sustainability in true spirit.</a:t>
            </a:r>
          </a:p>
        </p:txBody>
      </p:sp>
      <p:sp>
        <p:nvSpPr>
          <p:cNvPr id="13" name="Rectangle 12"/>
          <p:cNvSpPr/>
          <p:nvPr/>
        </p:nvSpPr>
        <p:spPr>
          <a:xfrm>
            <a:off x="533400" y="4724400"/>
            <a:ext cx="8077200" cy="914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a:solidFill>
                  <a:srgbClr val="2F2B20"/>
                </a:solidFill>
              </a:rPr>
              <a:t>Sustainability Reporting serves dual purpose:</a:t>
            </a:r>
          </a:p>
          <a:p>
            <a:pPr algn="ctr"/>
            <a:r>
              <a:rPr lang="en-US" sz="1050" b="1" dirty="0">
                <a:solidFill>
                  <a:srgbClr val="2F2B20"/>
                </a:solidFill>
              </a:rPr>
              <a:t> </a:t>
            </a:r>
          </a:p>
          <a:p>
            <a:pPr algn="ctr"/>
            <a:r>
              <a:rPr lang="en-US" sz="1600" b="1" i="1" dirty="0">
                <a:solidFill>
                  <a:srgbClr val="2F2B20"/>
                </a:solidFill>
              </a:rPr>
              <a:t>Disclosure in public domain</a:t>
            </a:r>
          </a:p>
          <a:p>
            <a:pPr algn="ctr"/>
            <a:r>
              <a:rPr lang="en-US" sz="1600" b="1" i="1" dirty="0">
                <a:solidFill>
                  <a:srgbClr val="2F2B20"/>
                </a:solidFill>
              </a:rPr>
              <a:t>Tool for Management to manage sustainability</a:t>
            </a:r>
          </a:p>
        </p:txBody>
      </p:sp>
      <p:sp>
        <p:nvSpPr>
          <p:cNvPr id="6" name="Rounded Rectangle 5"/>
          <p:cNvSpPr/>
          <p:nvPr/>
        </p:nvSpPr>
        <p:spPr>
          <a:xfrm>
            <a:off x="609600" y="5795962"/>
            <a:ext cx="7924800" cy="715089"/>
          </a:xfrm>
          <a:prstGeom prst="round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en-IN" b="1" i="1" kern="0" dirty="0">
                <a:solidFill>
                  <a:schemeClr val="tx1"/>
                </a:solidFill>
                <a:latin typeface="Tw Cen MT" panose="020B0602020104020603" pitchFamily="34" charset="0"/>
              </a:rPr>
              <a:t>GAIL is proactively taking actions and going beyond mandatory to truly integrate sustainability within the organization.</a:t>
            </a:r>
          </a:p>
        </p:txBody>
      </p:sp>
    </p:spTree>
    <p:extLst>
      <p:ext uri="{BB962C8B-B14F-4D97-AF65-F5344CB8AC3E}">
        <p14:creationId xmlns:p14="http://schemas.microsoft.com/office/powerpoint/2010/main" val="2010503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572536"/>
          </a:xfrm>
        </p:spPr>
        <p:txBody>
          <a:bodyPr anchor="ctr">
            <a:noAutofit/>
          </a:bodyPr>
          <a:lstStyle/>
          <a:p>
            <a:r>
              <a:rPr lang="en-US" sz="2300" b="1" dirty="0">
                <a:solidFill>
                  <a:schemeClr val="bg1"/>
                </a:solidFill>
              </a:rPr>
              <a:t>GAIL’ Experience: SR as a </a:t>
            </a:r>
            <a:r>
              <a:rPr lang="en-US" sz="2300" b="1" dirty="0" err="1">
                <a:solidFill>
                  <a:schemeClr val="bg1"/>
                </a:solidFill>
              </a:rPr>
              <a:t>mgmt</a:t>
            </a:r>
            <a:r>
              <a:rPr lang="en-US" sz="2300" b="1" dirty="0">
                <a:solidFill>
                  <a:schemeClr val="bg1"/>
                </a:solidFill>
              </a:rPr>
              <a:t> Tool</a:t>
            </a:r>
          </a:p>
        </p:txBody>
      </p:sp>
      <p:sp>
        <p:nvSpPr>
          <p:cNvPr id="4" name="Round Diagonal Corner Rectangle 3"/>
          <p:cNvSpPr/>
          <p:nvPr/>
        </p:nvSpPr>
        <p:spPr>
          <a:xfrm>
            <a:off x="228600" y="1143000"/>
            <a:ext cx="1905000" cy="3897086"/>
          </a:xfrm>
          <a:prstGeom prst="round2DiagRect">
            <a:avLst>
              <a:gd name="adj1" fmla="val 7365"/>
              <a:gd name="adj2" fmla="val 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50000"/>
              </a:lnSpc>
            </a:pPr>
            <a:r>
              <a:rPr lang="en-US" sz="2800" b="1" i="1" dirty="0">
                <a:solidFill>
                  <a:srgbClr val="C0504D"/>
                </a:solidFill>
                <a:latin typeface="Tw Cen MT" pitchFamily="34" charset="0"/>
              </a:rPr>
              <a:t>Ensures:</a:t>
            </a:r>
          </a:p>
          <a:p>
            <a:pPr algn="ctr">
              <a:lnSpc>
                <a:spcPct val="150000"/>
              </a:lnSpc>
            </a:pPr>
            <a:r>
              <a:rPr lang="en-US" sz="2000" b="1" i="1" dirty="0">
                <a:solidFill>
                  <a:srgbClr val="1F497D"/>
                </a:solidFill>
                <a:latin typeface="Tw Cen MT" pitchFamily="34" charset="0"/>
              </a:rPr>
              <a:t>Accountability</a:t>
            </a:r>
          </a:p>
          <a:p>
            <a:pPr algn="ctr">
              <a:lnSpc>
                <a:spcPct val="150000"/>
              </a:lnSpc>
            </a:pPr>
            <a:r>
              <a:rPr lang="en-US" sz="2000" b="1" i="1" dirty="0">
                <a:solidFill>
                  <a:srgbClr val="1F497D"/>
                </a:solidFill>
                <a:latin typeface="Tw Cen MT" pitchFamily="34" charset="0"/>
              </a:rPr>
              <a:t>Transparency</a:t>
            </a:r>
          </a:p>
          <a:p>
            <a:pPr algn="ctr">
              <a:lnSpc>
                <a:spcPct val="150000"/>
              </a:lnSpc>
            </a:pPr>
            <a:r>
              <a:rPr lang="en-US" sz="2000" b="1" i="1" dirty="0">
                <a:solidFill>
                  <a:srgbClr val="1F497D"/>
                </a:solidFill>
                <a:latin typeface="Tw Cen MT" pitchFamily="34" charset="0"/>
              </a:rPr>
              <a:t>Data Control</a:t>
            </a:r>
          </a:p>
          <a:p>
            <a:pPr algn="ctr">
              <a:lnSpc>
                <a:spcPct val="150000"/>
              </a:lnSpc>
            </a:pPr>
            <a:r>
              <a:rPr lang="en-US" sz="2000" b="1" i="1" dirty="0">
                <a:solidFill>
                  <a:srgbClr val="1F497D"/>
                </a:solidFill>
                <a:latin typeface="Tw Cen MT" pitchFamily="34" charset="0"/>
              </a:rPr>
              <a:t>Data Trail</a:t>
            </a:r>
          </a:p>
          <a:p>
            <a:pPr algn="ctr">
              <a:lnSpc>
                <a:spcPct val="150000"/>
              </a:lnSpc>
            </a:pPr>
            <a:r>
              <a:rPr lang="en-US" sz="2000" b="1" i="1" dirty="0">
                <a:solidFill>
                  <a:srgbClr val="1F497D"/>
                </a:solidFill>
                <a:latin typeface="Tw Cen MT" pitchFamily="34" charset="0"/>
              </a:rPr>
              <a:t>Timeliness</a:t>
            </a:r>
          </a:p>
          <a:p>
            <a:pPr algn="ctr">
              <a:lnSpc>
                <a:spcPct val="150000"/>
              </a:lnSpc>
            </a:pPr>
            <a:r>
              <a:rPr lang="en-US" sz="2000" b="1" i="1" dirty="0">
                <a:solidFill>
                  <a:srgbClr val="1F497D"/>
                </a:solidFill>
                <a:latin typeface="Tw Cen MT" pitchFamily="34" charset="0"/>
              </a:rPr>
              <a:t>Cost Saving</a:t>
            </a:r>
          </a:p>
          <a:p>
            <a:pPr algn="ctr">
              <a:lnSpc>
                <a:spcPct val="150000"/>
              </a:lnSpc>
            </a:pPr>
            <a:r>
              <a:rPr lang="en-US" sz="2000" b="1" i="1" dirty="0">
                <a:solidFill>
                  <a:srgbClr val="1F497D"/>
                </a:solidFill>
                <a:latin typeface="Tw Cen MT" pitchFamily="34" charset="0"/>
              </a:rPr>
              <a:t>Customization</a:t>
            </a:r>
          </a:p>
        </p:txBody>
      </p:sp>
      <p:sp>
        <p:nvSpPr>
          <p:cNvPr id="5" name="Snip Diagonal Corner Rectangle 4"/>
          <p:cNvSpPr/>
          <p:nvPr/>
        </p:nvSpPr>
        <p:spPr>
          <a:xfrm>
            <a:off x="101446" y="5486400"/>
            <a:ext cx="8928254" cy="685800"/>
          </a:xfrm>
          <a:prstGeom prst="snip2DiagRect">
            <a:avLst>
              <a:gd name="adj1" fmla="val 0"/>
              <a:gd name="adj2" fmla="val 10305"/>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1900" b="1" i="1" dirty="0">
                <a:solidFill>
                  <a:prstClr val="white"/>
                </a:solidFill>
                <a:latin typeface="Tw Cen MT" panose="020B0602020104020603" pitchFamily="34" charset="0"/>
              </a:rPr>
              <a:t>The Module developed “in-house” has enabled us to align our Sustainability Reporting cycle with our Annual Report</a:t>
            </a:r>
          </a:p>
        </p:txBody>
      </p:sp>
      <p:graphicFrame>
        <p:nvGraphicFramePr>
          <p:cNvPr id="6" name="Diagram 5"/>
          <p:cNvGraphicFramePr/>
          <p:nvPr>
            <p:extLst>
              <p:ext uri="{D42A27DB-BD31-4B8C-83A1-F6EECF244321}">
                <p14:modId xmlns:p14="http://schemas.microsoft.com/office/powerpoint/2010/main" val="1956497769"/>
              </p:ext>
            </p:extLst>
          </p:nvPr>
        </p:nvGraphicFramePr>
        <p:xfrm>
          <a:off x="2286000" y="990600"/>
          <a:ext cx="3886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nip Diagonal Corner Rectangle 7"/>
          <p:cNvSpPr/>
          <p:nvPr/>
        </p:nvSpPr>
        <p:spPr>
          <a:xfrm>
            <a:off x="4191000" y="990600"/>
            <a:ext cx="4830236" cy="1066800"/>
          </a:xfrm>
          <a:prstGeom prst="snip2DiagRect">
            <a:avLst>
              <a:gd name="adj1" fmla="val 0"/>
              <a:gd name="adj2" fmla="val 10953"/>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a:solidFill>
                  <a:prstClr val="black"/>
                </a:solidFill>
                <a:latin typeface="Tw Cen MT" pitchFamily="34" charset="0"/>
              </a:rPr>
              <a:t>a. Every level can monitor &amp; compare data through online report </a:t>
            </a:r>
          </a:p>
          <a:p>
            <a:r>
              <a:rPr lang="en-US" dirty="0">
                <a:solidFill>
                  <a:prstClr val="black"/>
                </a:solidFill>
                <a:latin typeface="Tw Cen MT" pitchFamily="34" charset="0"/>
              </a:rPr>
              <a:t>b. Separate Report for ED level to facilitate approval process.</a:t>
            </a:r>
          </a:p>
        </p:txBody>
      </p:sp>
      <p:sp>
        <p:nvSpPr>
          <p:cNvPr id="9" name="Snip Diagonal Corner Rectangle 8"/>
          <p:cNvSpPr/>
          <p:nvPr/>
        </p:nvSpPr>
        <p:spPr>
          <a:xfrm>
            <a:off x="4191000" y="2209800"/>
            <a:ext cx="4830236" cy="1143000"/>
          </a:xfrm>
          <a:prstGeom prst="snip2DiagRect">
            <a:avLst>
              <a:gd name="adj1" fmla="val 0"/>
              <a:gd name="adj2" fmla="val 8292"/>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dirty="0">
                <a:solidFill>
                  <a:prstClr val="black"/>
                </a:solidFill>
                <a:latin typeface="Tw Cen MT" pitchFamily="34" charset="0"/>
              </a:rPr>
              <a:t>Three level of authorization </a:t>
            </a:r>
          </a:p>
          <a:p>
            <a:pPr marL="119063" indent="-119063">
              <a:buFont typeface="Arial" pitchFamily="34" charset="0"/>
              <a:buChar char="•"/>
            </a:pPr>
            <a:r>
              <a:rPr lang="en-US" dirty="0">
                <a:solidFill>
                  <a:prstClr val="black"/>
                </a:solidFill>
                <a:latin typeface="Tw Cen MT" pitchFamily="34" charset="0"/>
              </a:rPr>
              <a:t>Entry      </a:t>
            </a:r>
          </a:p>
          <a:p>
            <a:pPr marL="119063" indent="-119063">
              <a:buFont typeface="Arial" pitchFamily="34" charset="0"/>
              <a:buChar char="•"/>
            </a:pPr>
            <a:r>
              <a:rPr lang="en-US" dirty="0">
                <a:solidFill>
                  <a:prstClr val="black"/>
                </a:solidFill>
                <a:latin typeface="Tw Cen MT" pitchFamily="34" charset="0"/>
              </a:rPr>
              <a:t>Forward (HOD/OIC)	</a:t>
            </a:r>
          </a:p>
          <a:p>
            <a:pPr marL="119063" indent="-119063">
              <a:buFont typeface="Arial" pitchFamily="34" charset="0"/>
              <a:buChar char="•"/>
            </a:pPr>
            <a:r>
              <a:rPr lang="en-US" dirty="0">
                <a:solidFill>
                  <a:prstClr val="black"/>
                </a:solidFill>
                <a:latin typeface="Tw Cen MT" pitchFamily="34" charset="0"/>
              </a:rPr>
              <a:t>Approval (ED)</a:t>
            </a:r>
          </a:p>
        </p:txBody>
      </p:sp>
      <p:sp>
        <p:nvSpPr>
          <p:cNvPr id="10" name="Snip Diagonal Corner Rectangle 9"/>
          <p:cNvSpPr/>
          <p:nvPr/>
        </p:nvSpPr>
        <p:spPr>
          <a:xfrm>
            <a:off x="4191000" y="3505200"/>
            <a:ext cx="4838700" cy="1728192"/>
          </a:xfrm>
          <a:prstGeom prst="snip2DiagRect">
            <a:avLst>
              <a:gd name="adj1" fmla="val 0"/>
              <a:gd name="adj2" fmla="val 6845"/>
            </a:avLst>
          </a:prstGeom>
        </p:spPr>
        <p:style>
          <a:lnRef idx="1">
            <a:schemeClr val="accent3"/>
          </a:lnRef>
          <a:fillRef idx="2">
            <a:schemeClr val="accent3"/>
          </a:fillRef>
          <a:effectRef idx="1">
            <a:schemeClr val="accent3"/>
          </a:effectRef>
          <a:fontRef idx="minor">
            <a:schemeClr val="dk1"/>
          </a:fontRef>
        </p:style>
        <p:txBody>
          <a:bodyPr rtlCol="0" anchor="ctr"/>
          <a:lstStyle/>
          <a:p>
            <a:pPr marL="119063" indent="-119063">
              <a:buFont typeface="Arial" pitchFamily="34" charset="0"/>
              <a:buChar char="•"/>
            </a:pPr>
            <a:r>
              <a:rPr lang="en-US" dirty="0">
                <a:solidFill>
                  <a:prstClr val="black"/>
                </a:solidFill>
                <a:latin typeface="Tw Cen MT" pitchFamily="34" charset="0"/>
              </a:rPr>
              <a:t>Data capturing provision: Monthly/Quarterly/ Annual</a:t>
            </a:r>
          </a:p>
          <a:p>
            <a:pPr marL="119063" indent="-119063">
              <a:buFont typeface="Arial" pitchFamily="34" charset="0"/>
              <a:buChar char="•"/>
            </a:pPr>
            <a:r>
              <a:rPr lang="en-US" dirty="0">
                <a:solidFill>
                  <a:prstClr val="black"/>
                </a:solidFill>
                <a:latin typeface="Tw Cen MT" pitchFamily="34" charset="0"/>
              </a:rPr>
              <a:t>Alert for variation of more than 10 % </a:t>
            </a:r>
          </a:p>
          <a:p>
            <a:pPr marL="119063" indent="-119063">
              <a:buFont typeface="Arial" pitchFamily="34" charset="0"/>
              <a:buChar char="•"/>
            </a:pPr>
            <a:r>
              <a:rPr lang="en-US" dirty="0">
                <a:solidFill>
                  <a:prstClr val="black"/>
                </a:solidFill>
                <a:latin typeface="Tw Cen MT" pitchFamily="34" charset="0"/>
              </a:rPr>
              <a:t>Help provision for data definition assistance. </a:t>
            </a:r>
          </a:p>
        </p:txBody>
      </p:sp>
      <p:sp>
        <p:nvSpPr>
          <p:cNvPr id="3" name="TextBox 2"/>
          <p:cNvSpPr txBox="1"/>
          <p:nvPr/>
        </p:nvSpPr>
        <p:spPr>
          <a:xfrm>
            <a:off x="533400" y="381000"/>
            <a:ext cx="3200400" cy="369332"/>
          </a:xfrm>
          <a:prstGeom prst="rect">
            <a:avLst/>
          </a:prstGeom>
          <a:noFill/>
        </p:spPr>
        <p:txBody>
          <a:bodyPr wrap="square" rtlCol="0">
            <a:spAutoFit/>
          </a:bodyPr>
          <a:lstStyle/>
          <a:p>
            <a:r>
              <a:rPr lang="en-US" b="1" dirty="0">
                <a:solidFill>
                  <a:srgbClr val="9CBEBD">
                    <a:lumMod val="75000"/>
                  </a:srgbClr>
                </a:solidFill>
              </a:rPr>
              <a:t>Data Management</a:t>
            </a:r>
          </a:p>
        </p:txBody>
      </p:sp>
    </p:spTree>
    <p:extLst>
      <p:ext uri="{BB962C8B-B14F-4D97-AF65-F5344CB8AC3E}">
        <p14:creationId xmlns:p14="http://schemas.microsoft.com/office/powerpoint/2010/main" val="21117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572536"/>
          </a:xfrm>
        </p:spPr>
        <p:txBody>
          <a:bodyPr anchor="ctr">
            <a:noAutofit/>
          </a:bodyPr>
          <a:lstStyle/>
          <a:p>
            <a:r>
              <a:rPr lang="en-US" sz="2300" b="1" dirty="0">
                <a:solidFill>
                  <a:schemeClr val="bg1"/>
                </a:solidFill>
              </a:rPr>
              <a:t>GAIL’ Experience: SR as a </a:t>
            </a:r>
            <a:r>
              <a:rPr lang="en-US" sz="2300" b="1" dirty="0" err="1">
                <a:solidFill>
                  <a:schemeClr val="bg1"/>
                </a:solidFill>
              </a:rPr>
              <a:t>mgmt</a:t>
            </a:r>
            <a:r>
              <a:rPr lang="en-US" sz="2300" b="1" dirty="0">
                <a:solidFill>
                  <a:schemeClr val="bg1"/>
                </a:solidFill>
              </a:rPr>
              <a:t> Tool</a:t>
            </a:r>
          </a:p>
        </p:txBody>
      </p:sp>
      <p:sp>
        <p:nvSpPr>
          <p:cNvPr id="9" name="TextBox 8"/>
          <p:cNvSpPr txBox="1"/>
          <p:nvPr/>
        </p:nvSpPr>
        <p:spPr>
          <a:xfrm>
            <a:off x="533400" y="381000"/>
            <a:ext cx="3821934" cy="369332"/>
          </a:xfrm>
          <a:prstGeom prst="rect">
            <a:avLst/>
          </a:prstGeom>
          <a:noFill/>
        </p:spPr>
        <p:txBody>
          <a:bodyPr wrap="square" rtlCol="0">
            <a:spAutoFit/>
          </a:bodyPr>
          <a:lstStyle/>
          <a:p>
            <a:r>
              <a:rPr lang="en-US" b="1" dirty="0">
                <a:solidFill>
                  <a:srgbClr val="9CBEBD">
                    <a:lumMod val="75000"/>
                  </a:srgbClr>
                </a:solidFill>
              </a:rPr>
              <a:t>Sustainability Aspirations 2020</a:t>
            </a:r>
          </a:p>
        </p:txBody>
      </p:sp>
      <p:sp>
        <p:nvSpPr>
          <p:cNvPr id="10" name="TextBox 9"/>
          <p:cNvSpPr txBox="1"/>
          <p:nvPr/>
        </p:nvSpPr>
        <p:spPr>
          <a:xfrm>
            <a:off x="533400" y="5877580"/>
            <a:ext cx="8077200"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174625" indent="-174625">
              <a:buFont typeface="Arial" panose="020B0604020202020204" pitchFamily="34" charset="0"/>
              <a:buChar char="•"/>
            </a:pPr>
            <a:r>
              <a:rPr lang="en-US" sz="1400" b="1" i="1" dirty="0">
                <a:solidFill>
                  <a:srgbClr val="675E47"/>
                </a:solidFill>
              </a:rPr>
              <a:t>Reduction </a:t>
            </a:r>
            <a:r>
              <a:rPr lang="en-US" sz="1400" b="1" i="1" dirty="0" smtClean="0">
                <a:solidFill>
                  <a:srgbClr val="675E47"/>
                </a:solidFill>
              </a:rPr>
              <a:t>of </a:t>
            </a:r>
            <a:r>
              <a:rPr lang="en-US" sz="1400" b="1" i="1" dirty="0">
                <a:solidFill>
                  <a:srgbClr val="675E47"/>
                </a:solidFill>
              </a:rPr>
              <a:t>5% (upto 2020)- Specific Energy, Specific GHG Emission</a:t>
            </a:r>
          </a:p>
          <a:p>
            <a:pPr marL="174625" indent="-174625">
              <a:buFont typeface="Arial" panose="020B0604020202020204" pitchFamily="34" charset="0"/>
              <a:buChar char="•"/>
            </a:pPr>
            <a:r>
              <a:rPr lang="en-US" sz="1400" b="1" i="1" dirty="0">
                <a:solidFill>
                  <a:srgbClr val="675E47"/>
                </a:solidFill>
              </a:rPr>
              <a:t>Reduction of 15% (upto 2020)- Specific Fresh Water Consumption</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838200"/>
            <a:ext cx="3321689" cy="20466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ounded Rectangle 11"/>
          <p:cNvSpPr/>
          <p:nvPr/>
        </p:nvSpPr>
        <p:spPr>
          <a:xfrm>
            <a:off x="1600200" y="2884832"/>
            <a:ext cx="2290763" cy="30844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i="1" kern="0" dirty="0">
                <a:solidFill>
                  <a:prstClr val="black"/>
                </a:solidFill>
                <a:latin typeface="Calibri"/>
              </a:rPr>
              <a:t>Target: 50.8 (tCO2e/Cr)</a:t>
            </a: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283" y="838200"/>
            <a:ext cx="3261325" cy="20094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342" y="3371851"/>
            <a:ext cx="3287147" cy="2027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le 14"/>
          <p:cNvSpPr/>
          <p:nvPr/>
        </p:nvSpPr>
        <p:spPr>
          <a:xfrm>
            <a:off x="5556072" y="2847639"/>
            <a:ext cx="2140128" cy="276997"/>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i="1" kern="0" dirty="0">
                <a:solidFill>
                  <a:prstClr val="black"/>
                </a:solidFill>
                <a:latin typeface="Calibri"/>
              </a:rPr>
              <a:t>Target: 13.30 GJ/MT </a:t>
            </a:r>
          </a:p>
        </p:txBody>
      </p:sp>
      <p:sp>
        <p:nvSpPr>
          <p:cNvPr id="16" name="Rounded Rectangle 15"/>
          <p:cNvSpPr/>
          <p:nvPr/>
        </p:nvSpPr>
        <p:spPr>
          <a:xfrm>
            <a:off x="1671637" y="5410877"/>
            <a:ext cx="2219326" cy="3048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i="1" kern="0" dirty="0">
                <a:solidFill>
                  <a:prstClr val="black"/>
                </a:solidFill>
                <a:latin typeface="Calibri"/>
              </a:rPr>
              <a:t>Target: 230.86 m3/Cr  </a:t>
            </a:r>
          </a:p>
        </p:txBody>
      </p:sp>
      <p:pic>
        <p:nvPicPr>
          <p:cNvPr id="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18283" y="3352800"/>
            <a:ext cx="3322126" cy="2046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ounded Rectangle 17"/>
          <p:cNvSpPr/>
          <p:nvPr/>
        </p:nvSpPr>
        <p:spPr>
          <a:xfrm>
            <a:off x="5801244" y="5399702"/>
            <a:ext cx="1666355" cy="30480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i="1" kern="0" dirty="0">
                <a:solidFill>
                  <a:prstClr val="black"/>
                </a:solidFill>
                <a:latin typeface="Calibri"/>
              </a:rPr>
              <a:t>Target: 45%</a:t>
            </a:r>
          </a:p>
        </p:txBody>
      </p:sp>
    </p:spTree>
    <p:extLst>
      <p:ext uri="{BB962C8B-B14F-4D97-AF65-F5344CB8AC3E}">
        <p14:creationId xmlns:p14="http://schemas.microsoft.com/office/powerpoint/2010/main" val="3722571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572536"/>
          </a:xfrm>
        </p:spPr>
        <p:txBody>
          <a:bodyPr anchor="ctr">
            <a:noAutofit/>
          </a:bodyPr>
          <a:lstStyle/>
          <a:p>
            <a:r>
              <a:rPr lang="en-US" sz="2300" b="1" dirty="0">
                <a:solidFill>
                  <a:schemeClr val="bg1"/>
                </a:solidFill>
              </a:rPr>
              <a:t>GAIL’ Experience: SR as a </a:t>
            </a:r>
            <a:r>
              <a:rPr lang="en-US" sz="2300" b="1" dirty="0" err="1">
                <a:solidFill>
                  <a:schemeClr val="bg1"/>
                </a:solidFill>
              </a:rPr>
              <a:t>mgmt</a:t>
            </a:r>
            <a:r>
              <a:rPr lang="en-US" sz="2300" b="1" dirty="0">
                <a:solidFill>
                  <a:schemeClr val="bg1"/>
                </a:solidFill>
              </a:rPr>
              <a:t> Tool</a:t>
            </a:r>
          </a:p>
        </p:txBody>
      </p:sp>
      <p:sp>
        <p:nvSpPr>
          <p:cNvPr id="9" name="TextBox 8"/>
          <p:cNvSpPr txBox="1"/>
          <p:nvPr/>
        </p:nvSpPr>
        <p:spPr>
          <a:xfrm>
            <a:off x="533400" y="381000"/>
            <a:ext cx="3821934" cy="369332"/>
          </a:xfrm>
          <a:prstGeom prst="rect">
            <a:avLst/>
          </a:prstGeom>
          <a:noFill/>
        </p:spPr>
        <p:txBody>
          <a:bodyPr wrap="square" rtlCol="0">
            <a:spAutoFit/>
          </a:bodyPr>
          <a:lstStyle/>
          <a:p>
            <a:r>
              <a:rPr lang="en-US" b="1" dirty="0" smtClean="0">
                <a:solidFill>
                  <a:srgbClr val="9CBEBD">
                    <a:lumMod val="75000"/>
                  </a:srgbClr>
                </a:solidFill>
              </a:rPr>
              <a:t>Improved communication</a:t>
            </a:r>
            <a:endParaRPr lang="en-US" b="1" dirty="0">
              <a:solidFill>
                <a:srgbClr val="9CBEBD">
                  <a:lumMod val="75000"/>
                </a:srgbClr>
              </a:solidFill>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46" y="3886200"/>
            <a:ext cx="5429250" cy="2860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46" y="808208"/>
            <a:ext cx="5429250" cy="3001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808208"/>
            <a:ext cx="2514600" cy="2657570"/>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Pentagon 15"/>
          <p:cNvSpPr/>
          <p:nvPr/>
        </p:nvSpPr>
        <p:spPr>
          <a:xfrm>
            <a:off x="5715000" y="3124200"/>
            <a:ext cx="3000119" cy="914400"/>
          </a:xfrm>
          <a:prstGeom prst="homePlate">
            <a:avLst>
              <a:gd name="adj" fmla="val 0"/>
            </a:avLst>
          </a:prstGeom>
          <a:ln w="9525"/>
        </p:spPr>
        <p:style>
          <a:lnRef idx="2">
            <a:schemeClr val="accent3"/>
          </a:lnRef>
          <a:fillRef idx="1">
            <a:schemeClr val="lt1"/>
          </a:fillRef>
          <a:effectRef idx="0">
            <a:schemeClr val="accent3"/>
          </a:effectRef>
          <a:fontRef idx="minor">
            <a:schemeClr val="dk1"/>
          </a:fontRef>
        </p:style>
        <p:txBody>
          <a:bodyPr rtlCol="0" anchor="ctr"/>
          <a:lstStyle/>
          <a:p>
            <a:pPr algn="ctr"/>
            <a:r>
              <a:rPr lang="en-US" sz="1700" b="1" dirty="0">
                <a:solidFill>
                  <a:schemeClr val="tx1"/>
                </a:solidFill>
                <a:latin typeface="Tw Cen MT" panose="020B0602020104020603" pitchFamily="34" charset="0"/>
              </a:rPr>
              <a:t>GAIL </a:t>
            </a:r>
            <a:r>
              <a:rPr lang="en-US" sz="1700" b="1" dirty="0" smtClean="0">
                <a:solidFill>
                  <a:schemeClr val="tx1"/>
                </a:solidFill>
                <a:latin typeface="Tw Cen MT" pitchFamily="34" charset="0"/>
              </a:rPr>
              <a:t>Voice-</a:t>
            </a:r>
          </a:p>
          <a:p>
            <a:pPr algn="ctr"/>
            <a:r>
              <a:rPr lang="en-US" sz="1600" i="1" dirty="0" smtClean="0">
                <a:latin typeface="Tw Cen MT" panose="020B0602020104020603" pitchFamily="34" charset="0"/>
              </a:rPr>
              <a:t>Communication channel enables stakeholders to connect through various social platforms </a:t>
            </a:r>
            <a:endParaRPr lang="en-US" sz="1600" i="1" dirty="0">
              <a:latin typeface="Tw Cen MT" panose="020B0602020104020603" pitchFamily="34" charset="0"/>
            </a:endParaRPr>
          </a:p>
        </p:txBody>
      </p:sp>
      <p:pic>
        <p:nvPicPr>
          <p:cNvPr id="1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8100" t="15547" r="28690" b="8008"/>
          <a:stretch/>
        </p:blipFill>
        <p:spPr bwMode="auto">
          <a:xfrm>
            <a:off x="5893432" y="4114800"/>
            <a:ext cx="2640968" cy="2736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468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24400" y="31902"/>
            <a:ext cx="1677062" cy="446276"/>
          </a:xfrm>
          <a:prstGeom prst="rect">
            <a:avLst/>
          </a:prstGeom>
        </p:spPr>
        <p:txBody>
          <a:bodyPr wrap="none">
            <a:spAutoFit/>
          </a:bodyPr>
          <a:lstStyle/>
          <a:p>
            <a:r>
              <a:rPr lang="en-US" sz="2300" b="1" dirty="0" smtClean="0">
                <a:solidFill>
                  <a:schemeClr val="bg1"/>
                </a:solidFill>
                <a:latin typeface="+mj-lt"/>
                <a:ea typeface="+mj-ea"/>
                <a:cs typeface="+mj-cs"/>
              </a:rPr>
              <a:t>Disclaimer</a:t>
            </a:r>
            <a:endParaRPr lang="en-US" sz="2300" b="1" dirty="0">
              <a:solidFill>
                <a:schemeClr val="bg1"/>
              </a:solidFill>
              <a:latin typeface="+mj-lt"/>
              <a:ea typeface="+mj-ea"/>
              <a:cs typeface="+mj-cs"/>
            </a:endParaRPr>
          </a:p>
        </p:txBody>
      </p:sp>
      <p:sp>
        <p:nvSpPr>
          <p:cNvPr id="4" name="TextBox 3"/>
          <p:cNvSpPr txBox="1"/>
          <p:nvPr/>
        </p:nvSpPr>
        <p:spPr>
          <a:xfrm>
            <a:off x="838200" y="1295400"/>
            <a:ext cx="7543800" cy="1200329"/>
          </a:xfrm>
          <a:prstGeom prst="rect">
            <a:avLst/>
          </a:prstGeom>
          <a:noFill/>
        </p:spPr>
        <p:txBody>
          <a:bodyPr wrap="square" rtlCol="0">
            <a:spAutoFit/>
          </a:bodyPr>
          <a:lstStyle/>
          <a:p>
            <a:r>
              <a:rPr lang="en-US" b="1" dirty="0" smtClean="0"/>
              <a:t>Disclaimer</a:t>
            </a:r>
            <a:r>
              <a:rPr lang="en-US" b="1" dirty="0"/>
              <a:t>: The views expressed here are solely those of the </a:t>
            </a:r>
            <a:r>
              <a:rPr lang="en-US" b="1" dirty="0" smtClean="0"/>
              <a:t>presenter </a:t>
            </a:r>
            <a:r>
              <a:rPr lang="en-US" b="1" dirty="0"/>
              <a:t>in his private capacity and do not in any way represent the views of the </a:t>
            </a:r>
            <a:r>
              <a:rPr lang="en-US" b="1" dirty="0" smtClean="0"/>
              <a:t>Organization.</a:t>
            </a:r>
            <a:endParaRPr lang="en-US" b="1" dirty="0"/>
          </a:p>
          <a:p>
            <a:endParaRPr lang="en-US" dirty="0"/>
          </a:p>
        </p:txBody>
      </p:sp>
    </p:spTree>
    <p:extLst>
      <p:ext uri="{BB962C8B-B14F-4D97-AF65-F5344CB8AC3E}">
        <p14:creationId xmlns:p14="http://schemas.microsoft.com/office/powerpoint/2010/main" val="578429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572536"/>
          </a:xfrm>
        </p:spPr>
        <p:txBody>
          <a:bodyPr anchor="ctr">
            <a:noAutofit/>
          </a:bodyPr>
          <a:lstStyle/>
          <a:p>
            <a:pPr algn="ctr"/>
            <a:r>
              <a:rPr lang="en-US" sz="2300" b="1" dirty="0" smtClean="0">
                <a:solidFill>
                  <a:schemeClr val="bg1"/>
                </a:solidFill>
              </a:rPr>
              <a:t>Harnessing the key drivers of Change</a:t>
            </a:r>
            <a:endParaRPr lang="en-US" sz="2300" b="1" dirty="0">
              <a:solidFill>
                <a:schemeClr val="bg1"/>
              </a:solidFill>
            </a:endParaRPr>
          </a:p>
        </p:txBody>
      </p:sp>
      <p:sp>
        <p:nvSpPr>
          <p:cNvPr id="3" name="TextBox 2"/>
          <p:cNvSpPr txBox="1"/>
          <p:nvPr/>
        </p:nvSpPr>
        <p:spPr>
          <a:xfrm>
            <a:off x="457200" y="304800"/>
            <a:ext cx="4152900" cy="646331"/>
          </a:xfrm>
          <a:prstGeom prst="rect">
            <a:avLst/>
          </a:prstGeom>
          <a:noFill/>
        </p:spPr>
        <p:txBody>
          <a:bodyPr wrap="square" rtlCol="0">
            <a:spAutoFit/>
          </a:bodyPr>
          <a:lstStyle>
            <a:defPPr>
              <a:defRPr lang="en-US"/>
            </a:defPPr>
            <a:lvl1pPr>
              <a:defRPr b="1">
                <a:solidFill>
                  <a:srgbClr val="9CBEBD">
                    <a:lumMod val="75000"/>
                  </a:srgbClr>
                </a:solidFill>
              </a:defRPr>
            </a:lvl1pPr>
          </a:lstStyle>
          <a:p>
            <a:pPr algn="ctr"/>
            <a:r>
              <a:rPr lang="en-US" i="1" dirty="0">
                <a:latin typeface="Tw Cen MT" panose="020B0602020104020603" pitchFamily="34" charset="0"/>
              </a:rPr>
              <a:t>Organizations need to make a strategic shift to derive more out of the reporting exercise.</a:t>
            </a:r>
          </a:p>
        </p:txBody>
      </p:sp>
      <p:sp>
        <p:nvSpPr>
          <p:cNvPr id="4" name="Rectangle 3"/>
          <p:cNvSpPr/>
          <p:nvPr/>
        </p:nvSpPr>
        <p:spPr>
          <a:xfrm>
            <a:off x="685800" y="990600"/>
            <a:ext cx="7848600" cy="203132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buFontTx/>
              <a:buAutoNum type="arabicPeriod"/>
            </a:pPr>
            <a:r>
              <a:rPr lang="en-US" b="1" dirty="0">
                <a:solidFill>
                  <a:srgbClr val="C89F5D">
                    <a:lumMod val="50000"/>
                  </a:srgbClr>
                </a:solidFill>
                <a:latin typeface="Tw Cen MT" panose="020B0602020104020603" pitchFamily="34" charset="0"/>
              </a:rPr>
              <a:t>Strategic alignment </a:t>
            </a:r>
            <a:r>
              <a:rPr lang="en-US" b="1" dirty="0">
                <a:solidFill>
                  <a:srgbClr val="00B050"/>
                </a:solidFill>
                <a:latin typeface="Tw Cen MT" panose="020B0602020104020603" pitchFamily="34" charset="0"/>
              </a:rPr>
              <a:t>between sustainability and commercial decisions has become a business imperative.</a:t>
            </a:r>
          </a:p>
          <a:p>
            <a:pPr marL="342900" indent="-342900">
              <a:buFontTx/>
              <a:buAutoNum type="arabicPeriod"/>
            </a:pPr>
            <a:r>
              <a:rPr lang="en-US" b="1" dirty="0">
                <a:solidFill>
                  <a:srgbClr val="00B050"/>
                </a:solidFill>
                <a:latin typeface="Tw Cen MT" panose="020B0602020104020603" pitchFamily="34" charset="0"/>
              </a:rPr>
              <a:t>Expanding the scope and significance of issues across the </a:t>
            </a:r>
            <a:r>
              <a:rPr lang="en-US" b="1" dirty="0">
                <a:solidFill>
                  <a:srgbClr val="C89F5D">
                    <a:lumMod val="50000"/>
                  </a:srgbClr>
                </a:solidFill>
                <a:latin typeface="Tw Cen MT" panose="020B0602020104020603" pitchFamily="34" charset="0"/>
              </a:rPr>
              <a:t>value chains</a:t>
            </a:r>
            <a:r>
              <a:rPr lang="en-US" b="1" dirty="0">
                <a:solidFill>
                  <a:srgbClr val="2F2B20"/>
                </a:solidFill>
                <a:latin typeface="Tw Cen MT" panose="020B0602020104020603" pitchFamily="34" charset="0"/>
              </a:rPr>
              <a:t>.</a:t>
            </a:r>
          </a:p>
          <a:p>
            <a:pPr marL="342900" indent="-342900">
              <a:buFontTx/>
              <a:buAutoNum type="arabicPeriod"/>
            </a:pPr>
            <a:r>
              <a:rPr lang="en-US" b="1" dirty="0">
                <a:solidFill>
                  <a:srgbClr val="C89F5D">
                    <a:lumMod val="50000"/>
                  </a:srgbClr>
                </a:solidFill>
                <a:latin typeface="Tw Cen MT" panose="020B0602020104020603" pitchFamily="34" charset="0"/>
              </a:rPr>
              <a:t>Proliferation of sustainability-related standards</a:t>
            </a:r>
            <a:r>
              <a:rPr lang="en-US" b="1" dirty="0">
                <a:solidFill>
                  <a:srgbClr val="2F2B20"/>
                </a:solidFill>
                <a:latin typeface="Tw Cen MT" panose="020B0602020104020603" pitchFamily="34" charset="0"/>
              </a:rPr>
              <a:t>, </a:t>
            </a:r>
            <a:r>
              <a:rPr lang="en-US" b="1" dirty="0">
                <a:solidFill>
                  <a:srgbClr val="00B050"/>
                </a:solidFill>
                <a:latin typeface="Tw Cen MT" panose="020B0602020104020603" pitchFamily="34" charset="0"/>
              </a:rPr>
              <a:t>rankings, ratings and indices.</a:t>
            </a:r>
          </a:p>
          <a:p>
            <a:pPr marL="342900" indent="-342900">
              <a:buFontTx/>
              <a:buAutoNum type="arabicPeriod"/>
            </a:pPr>
            <a:r>
              <a:rPr lang="en-US" b="1" dirty="0">
                <a:solidFill>
                  <a:srgbClr val="C89F5D">
                    <a:lumMod val="50000"/>
                  </a:srgbClr>
                </a:solidFill>
                <a:latin typeface="Tw Cen MT" panose="020B0602020104020603" pitchFamily="34" charset="0"/>
              </a:rPr>
              <a:t>Digital innovation </a:t>
            </a:r>
            <a:r>
              <a:rPr lang="en-US" b="1" dirty="0">
                <a:solidFill>
                  <a:srgbClr val="00B050"/>
                </a:solidFill>
                <a:latin typeface="Tw Cen MT" panose="020B0602020104020603" pitchFamily="34" charset="0"/>
              </a:rPr>
              <a:t>offer new ways of presenting data and communicating with audiences.</a:t>
            </a:r>
          </a:p>
        </p:txBody>
      </p:sp>
      <p:graphicFrame>
        <p:nvGraphicFramePr>
          <p:cNvPr id="5" name="Diagram 4"/>
          <p:cNvGraphicFramePr/>
          <p:nvPr>
            <p:extLst>
              <p:ext uri="{D42A27DB-BD31-4B8C-83A1-F6EECF244321}">
                <p14:modId xmlns:p14="http://schemas.microsoft.com/office/powerpoint/2010/main" val="3296812391"/>
              </p:ext>
            </p:extLst>
          </p:nvPr>
        </p:nvGraphicFramePr>
        <p:xfrm>
          <a:off x="-304800" y="3046581"/>
          <a:ext cx="3200400" cy="2363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2514600" y="3505200"/>
            <a:ext cx="6159005" cy="1752600"/>
            <a:chOff x="4032782" y="3305889"/>
            <a:chExt cx="6397619" cy="1752600"/>
          </a:xfrm>
        </p:grpSpPr>
        <p:grpSp>
          <p:nvGrpSpPr>
            <p:cNvPr id="7" name="Group 6"/>
            <p:cNvGrpSpPr/>
            <p:nvPr/>
          </p:nvGrpSpPr>
          <p:grpSpPr>
            <a:xfrm>
              <a:off x="7607201" y="3735050"/>
              <a:ext cx="2823200" cy="1323439"/>
              <a:chOff x="7035100" y="1784113"/>
              <a:chExt cx="2823200" cy="1323439"/>
            </a:xfrm>
          </p:grpSpPr>
          <p:sp>
            <p:nvSpPr>
              <p:cNvPr id="12" name="Rectangle 11"/>
              <p:cNvSpPr/>
              <p:nvPr/>
            </p:nvSpPr>
            <p:spPr>
              <a:xfrm>
                <a:off x="7035100" y="1784113"/>
                <a:ext cx="541493" cy="1323439"/>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000" b="1" cap="all" dirty="0">
                    <a:ln/>
                    <a:solidFill>
                      <a:srgbClr val="A9A57C"/>
                    </a:solidFill>
                    <a:effectLst>
                      <a:reflection blurRad="10000" stA="55000" endPos="48000" dist="500" dir="5400000" sy="-100000" algn="bl" rotWithShape="0"/>
                    </a:effectLst>
                    <a:latin typeface="Copperplate Gothic Bold" pitchFamily="34" charset="0"/>
                  </a:rPr>
                  <a:t>I</a:t>
                </a:r>
              </a:p>
            </p:txBody>
          </p:sp>
          <p:sp>
            <p:nvSpPr>
              <p:cNvPr id="13" name="TextBox 12"/>
              <p:cNvSpPr txBox="1"/>
              <p:nvPr/>
            </p:nvSpPr>
            <p:spPr>
              <a:xfrm>
                <a:off x="7361532" y="2079983"/>
                <a:ext cx="2496768" cy="784830"/>
              </a:xfrm>
              <a:prstGeom prst="rect">
                <a:avLst/>
              </a:prstGeom>
              <a:noFill/>
            </p:spPr>
            <p:txBody>
              <a:bodyPr wrap="square" rtlCol="0">
                <a:spAutoFit/>
              </a:bodyPr>
              <a:lstStyle/>
              <a:p>
                <a:r>
                  <a:rPr lang="en-US" sz="1500" b="1" dirty="0">
                    <a:solidFill>
                      <a:srgbClr val="2F2B20"/>
                    </a:solidFill>
                  </a:rPr>
                  <a:t>NNOVATE</a:t>
                </a:r>
              </a:p>
              <a:p>
                <a:r>
                  <a:rPr lang="en-US" sz="1500" b="1" dirty="0">
                    <a:solidFill>
                      <a:srgbClr val="2F2B20"/>
                    </a:solidFill>
                  </a:rPr>
                  <a:t>NTEGRATE</a:t>
                </a:r>
              </a:p>
              <a:p>
                <a:r>
                  <a:rPr lang="en-US" sz="1500" b="1" dirty="0">
                    <a:solidFill>
                      <a:srgbClr val="2F2B20"/>
                    </a:solidFill>
                  </a:rPr>
                  <a:t>NCLUSIVE GROWTH</a:t>
                </a:r>
              </a:p>
            </p:txBody>
          </p:sp>
        </p:grpSp>
        <p:grpSp>
          <p:nvGrpSpPr>
            <p:cNvPr id="8" name="Group 7"/>
            <p:cNvGrpSpPr/>
            <p:nvPr/>
          </p:nvGrpSpPr>
          <p:grpSpPr>
            <a:xfrm>
              <a:off x="4032782" y="3733800"/>
              <a:ext cx="4036761" cy="1323439"/>
              <a:chOff x="5480582" y="4653959"/>
              <a:chExt cx="4036761" cy="1146311"/>
            </a:xfrm>
          </p:grpSpPr>
          <p:sp>
            <p:nvSpPr>
              <p:cNvPr id="10" name="Rectangle 9"/>
              <p:cNvSpPr/>
              <p:nvPr/>
            </p:nvSpPr>
            <p:spPr>
              <a:xfrm>
                <a:off x="5480582" y="4653959"/>
                <a:ext cx="957524" cy="114631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8000" b="1" cap="all" dirty="0">
                    <a:ln/>
                    <a:solidFill>
                      <a:srgbClr val="A9A57C"/>
                    </a:solidFill>
                    <a:effectLst>
                      <a:reflection blurRad="10000" stA="55000" endPos="48000" dist="500" dir="5400000" sy="-100000" algn="bl" rotWithShape="0"/>
                    </a:effectLst>
                    <a:latin typeface="Times New Roman" pitchFamily="18" charset="0"/>
                    <a:cs typeface="Times New Roman" pitchFamily="18" charset="0"/>
                  </a:rPr>
                  <a:t>C</a:t>
                </a:r>
              </a:p>
            </p:txBody>
          </p:sp>
          <p:sp>
            <p:nvSpPr>
              <p:cNvPr id="11" name="TextBox 10"/>
              <p:cNvSpPr txBox="1"/>
              <p:nvPr/>
            </p:nvSpPr>
            <p:spPr>
              <a:xfrm>
                <a:off x="6246181" y="4917965"/>
                <a:ext cx="3271162" cy="679789"/>
              </a:xfrm>
              <a:prstGeom prst="rect">
                <a:avLst/>
              </a:prstGeom>
              <a:noFill/>
            </p:spPr>
            <p:txBody>
              <a:bodyPr wrap="square" rtlCol="0">
                <a:spAutoFit/>
              </a:bodyPr>
              <a:lstStyle/>
              <a:p>
                <a:r>
                  <a:rPr lang="en-US" sz="1500" b="1" dirty="0">
                    <a:solidFill>
                      <a:srgbClr val="2F2B20"/>
                    </a:solidFill>
                  </a:rPr>
                  <a:t>OLLABORATION</a:t>
                </a:r>
              </a:p>
              <a:p>
                <a:r>
                  <a:rPr lang="en-US" sz="1500" b="1" dirty="0">
                    <a:solidFill>
                      <a:srgbClr val="2F2B20"/>
                    </a:solidFill>
                  </a:rPr>
                  <a:t>OMPETITIVE ADVANTAGE</a:t>
                </a:r>
              </a:p>
              <a:p>
                <a:r>
                  <a:rPr lang="en-US" sz="1500" b="1" dirty="0">
                    <a:solidFill>
                      <a:srgbClr val="2F2B20"/>
                    </a:solidFill>
                  </a:rPr>
                  <a:t>OMMITMENT</a:t>
                </a:r>
              </a:p>
            </p:txBody>
          </p:sp>
        </p:grpSp>
        <p:sp>
          <p:nvSpPr>
            <p:cNvPr id="9" name="Rectangle 8"/>
            <p:cNvSpPr/>
            <p:nvPr/>
          </p:nvSpPr>
          <p:spPr>
            <a:xfrm>
              <a:off x="4111934" y="3305889"/>
              <a:ext cx="1641330" cy="461665"/>
            </a:xfrm>
            <a:prstGeom prst="rect">
              <a:avLst/>
            </a:prstGeom>
          </p:spPr>
          <p:txBody>
            <a:bodyPr wrap="none">
              <a:spAutoFit/>
            </a:bodyPr>
            <a:lstStyle/>
            <a:p>
              <a:r>
                <a:rPr lang="en-US" sz="2000" b="1" dirty="0">
                  <a:solidFill>
                    <a:srgbClr val="2F2B20"/>
                  </a:solidFill>
                  <a:latin typeface="Broadway" pitchFamily="82" charset="0"/>
                </a:rPr>
                <a:t>HOW … </a:t>
              </a:r>
              <a:r>
                <a:rPr lang="en-US" sz="2400" b="1" dirty="0">
                  <a:solidFill>
                    <a:srgbClr val="2F2B20"/>
                  </a:solidFill>
                </a:rPr>
                <a:t>??</a:t>
              </a:r>
              <a:endParaRPr lang="en-IN" sz="2400" b="1" dirty="0">
                <a:solidFill>
                  <a:srgbClr val="2F2B20"/>
                </a:solidFill>
              </a:endParaRPr>
            </a:p>
          </p:txBody>
        </p:sp>
      </p:grpSp>
      <p:sp>
        <p:nvSpPr>
          <p:cNvPr id="14" name="Rectangle 13"/>
          <p:cNvSpPr/>
          <p:nvPr/>
        </p:nvSpPr>
        <p:spPr>
          <a:xfrm>
            <a:off x="447353" y="5629870"/>
            <a:ext cx="8226251" cy="923330"/>
          </a:xfrm>
          <a:prstGeom prst="rect">
            <a:avLst/>
          </a:prstGeom>
        </p:spPr>
        <p:txBody>
          <a:bodyPr wrap="square">
            <a:spAutoFit/>
          </a:bodyPr>
          <a:lstStyle/>
          <a:p>
            <a:pPr algn="ctr"/>
            <a:r>
              <a:rPr lang="en-US" i="1" dirty="0">
                <a:solidFill>
                  <a:srgbClr val="675E47"/>
                </a:solidFill>
                <a:latin typeface="Tw Cen MT" panose="020B0602020104020603" pitchFamily="34" charset="0"/>
              </a:rPr>
              <a:t> Successful organizations </a:t>
            </a:r>
            <a:r>
              <a:rPr lang="en-US" b="1" i="1" dirty="0">
                <a:solidFill>
                  <a:srgbClr val="675E47"/>
                </a:solidFill>
                <a:latin typeface="Tw Cen MT" panose="020B0602020104020603" pitchFamily="34" charset="0"/>
              </a:rPr>
              <a:t>adapt to a continually changing market</a:t>
            </a:r>
            <a:r>
              <a:rPr lang="en-US" i="1" dirty="0">
                <a:solidFill>
                  <a:srgbClr val="675E47"/>
                </a:solidFill>
                <a:latin typeface="Tw Cen MT" panose="020B0602020104020603" pitchFamily="34" charset="0"/>
              </a:rPr>
              <a:t>, whether</a:t>
            </a:r>
          </a:p>
          <a:p>
            <a:pPr algn="ctr"/>
            <a:r>
              <a:rPr lang="en-US" i="1" dirty="0">
                <a:solidFill>
                  <a:srgbClr val="675E47"/>
                </a:solidFill>
                <a:latin typeface="Tw Cen MT" panose="020B0602020104020603" pitchFamily="34" charset="0"/>
              </a:rPr>
              <a:t>these changes are </a:t>
            </a:r>
            <a:r>
              <a:rPr lang="en-US" b="1" i="1" dirty="0">
                <a:solidFill>
                  <a:srgbClr val="675E47"/>
                </a:solidFill>
                <a:latin typeface="Tw Cen MT" panose="020B0602020104020603" pitchFamily="34" charset="0"/>
              </a:rPr>
              <a:t>economic, social or environmental</a:t>
            </a:r>
            <a:r>
              <a:rPr lang="en-US" i="1" dirty="0">
                <a:solidFill>
                  <a:srgbClr val="675E47"/>
                </a:solidFill>
                <a:latin typeface="Tw Cen MT" panose="020B0602020104020603" pitchFamily="34" charset="0"/>
              </a:rPr>
              <a:t> and capitalize on the shifting context in which business is done through innovation.</a:t>
            </a:r>
          </a:p>
        </p:txBody>
      </p:sp>
    </p:spTree>
    <p:extLst>
      <p:ext uri="{BB962C8B-B14F-4D97-AF65-F5344CB8AC3E}">
        <p14:creationId xmlns:p14="http://schemas.microsoft.com/office/powerpoint/2010/main" val="1227699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3505200" cy="572536"/>
          </a:xfrm>
        </p:spPr>
        <p:txBody>
          <a:bodyPr anchor="ctr">
            <a:noAutofit/>
          </a:bodyPr>
          <a:lstStyle/>
          <a:p>
            <a:pPr algn="ctr"/>
            <a:r>
              <a:rPr lang="en-US" sz="2300" b="1" dirty="0" smtClean="0">
                <a:solidFill>
                  <a:schemeClr val="bg1"/>
                </a:solidFill>
              </a:rPr>
              <a:t>Current Trends</a:t>
            </a:r>
            <a:endParaRPr lang="en-US" sz="2300" b="1" dirty="0">
              <a:solidFill>
                <a:schemeClr val="bg1"/>
              </a:solidFill>
            </a:endParaRPr>
          </a:p>
        </p:txBody>
      </p:sp>
      <p:sp>
        <p:nvSpPr>
          <p:cNvPr id="10" name="Oval 9"/>
          <p:cNvSpPr/>
          <p:nvPr/>
        </p:nvSpPr>
        <p:spPr>
          <a:xfrm>
            <a:off x="533400" y="7620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FFFFFF"/>
                </a:solidFill>
              </a:rPr>
              <a:t>1</a:t>
            </a:r>
          </a:p>
        </p:txBody>
      </p:sp>
      <p:sp>
        <p:nvSpPr>
          <p:cNvPr id="11" name="TextBox 10"/>
          <p:cNvSpPr txBox="1"/>
          <p:nvPr/>
        </p:nvSpPr>
        <p:spPr>
          <a:xfrm>
            <a:off x="1143000" y="762000"/>
            <a:ext cx="7467600" cy="1200329"/>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defPPr>
              <a:defRPr lang="en-US"/>
            </a:defPPr>
            <a:lvl1pPr>
              <a:defRPr b="1">
                <a:solidFill>
                  <a:schemeClr val="accent5">
                    <a:lumMod val="50000"/>
                  </a:schemeClr>
                </a:solidFill>
                <a:latin typeface="Tw Cen MT" panose="020B0602020104020603" pitchFamily="34" charset="0"/>
              </a:defRPr>
            </a:lvl1pPr>
          </a:lstStyle>
          <a:p>
            <a:r>
              <a:rPr lang="en-US" dirty="0"/>
              <a:t>R</a:t>
            </a:r>
            <a:r>
              <a:rPr lang="en-US" dirty="0" smtClean="0"/>
              <a:t>eports </a:t>
            </a:r>
            <a:r>
              <a:rPr lang="en-US" dirty="0"/>
              <a:t>lack </a:t>
            </a:r>
            <a:r>
              <a:rPr lang="en-US" dirty="0" smtClean="0"/>
              <a:t>info </a:t>
            </a:r>
            <a:r>
              <a:rPr lang="en-US" dirty="0"/>
              <a:t>on whether every significant impact has been taken into account, 69% of the companies </a:t>
            </a:r>
            <a:r>
              <a:rPr lang="en-US" dirty="0" smtClean="0"/>
              <a:t>take </a:t>
            </a:r>
            <a:r>
              <a:rPr lang="en-US" dirty="0"/>
              <a:t>into account </a:t>
            </a:r>
            <a:r>
              <a:rPr lang="en-US" dirty="0" smtClean="0"/>
              <a:t>impacts </a:t>
            </a:r>
            <a:r>
              <a:rPr lang="en-US" dirty="0"/>
              <a:t>within </a:t>
            </a:r>
            <a:r>
              <a:rPr lang="en-US" dirty="0" smtClean="0"/>
              <a:t>organization</a:t>
            </a:r>
            <a:r>
              <a:rPr lang="en-US" dirty="0"/>
              <a:t>. Only half of the companies take into account the </a:t>
            </a:r>
            <a:r>
              <a:rPr lang="en-US" dirty="0">
                <a:solidFill>
                  <a:srgbClr val="00B050"/>
                </a:solidFill>
              </a:rPr>
              <a:t>impacts outside the organization</a:t>
            </a:r>
            <a:r>
              <a:rPr lang="en-US" dirty="0"/>
              <a:t>. </a:t>
            </a:r>
          </a:p>
        </p:txBody>
      </p:sp>
      <p:sp>
        <p:nvSpPr>
          <p:cNvPr id="12" name="Oval 11"/>
          <p:cNvSpPr/>
          <p:nvPr/>
        </p:nvSpPr>
        <p:spPr>
          <a:xfrm>
            <a:off x="533400" y="22860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FFFFFF"/>
                </a:solidFill>
              </a:rPr>
              <a:t>2</a:t>
            </a:r>
          </a:p>
        </p:txBody>
      </p:sp>
      <p:sp>
        <p:nvSpPr>
          <p:cNvPr id="13" name="Rectangle 12"/>
          <p:cNvSpPr/>
          <p:nvPr/>
        </p:nvSpPr>
        <p:spPr>
          <a:xfrm>
            <a:off x="1143000" y="2133600"/>
            <a:ext cx="7467600" cy="923330"/>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smtClean="0">
                <a:solidFill>
                  <a:schemeClr val="accent5">
                    <a:lumMod val="50000"/>
                  </a:schemeClr>
                </a:solidFill>
                <a:latin typeface="Tw Cen MT" panose="020B0602020104020603" pitchFamily="34" charset="0"/>
              </a:rPr>
              <a:t>82% of the companies address </a:t>
            </a:r>
            <a:r>
              <a:rPr lang="en-US" b="1" dirty="0" smtClean="0">
                <a:solidFill>
                  <a:srgbClr val="00B050"/>
                </a:solidFill>
                <a:latin typeface="Tw Cen MT" panose="020B0602020104020603" pitchFamily="34" charset="0"/>
              </a:rPr>
              <a:t>materiality </a:t>
            </a:r>
            <a:r>
              <a:rPr lang="en-US" b="1" dirty="0" smtClean="0">
                <a:solidFill>
                  <a:schemeClr val="accent5">
                    <a:lumMod val="50000"/>
                  </a:schemeClr>
                </a:solidFill>
                <a:latin typeface="Tw Cen MT" panose="020B0602020104020603" pitchFamily="34" charset="0"/>
              </a:rPr>
              <a:t>in their reports, however, only a limited no. of companies have shown any evidence of applying a structured process to define materiality. </a:t>
            </a:r>
            <a:endParaRPr lang="en-US" b="1" dirty="0">
              <a:solidFill>
                <a:schemeClr val="accent5">
                  <a:lumMod val="50000"/>
                </a:schemeClr>
              </a:solidFill>
              <a:latin typeface="Tw Cen MT" panose="020B0602020104020603" pitchFamily="34" charset="0"/>
            </a:endParaRPr>
          </a:p>
        </p:txBody>
      </p:sp>
      <p:sp>
        <p:nvSpPr>
          <p:cNvPr id="14" name="Oval 13"/>
          <p:cNvSpPr/>
          <p:nvPr/>
        </p:nvSpPr>
        <p:spPr>
          <a:xfrm>
            <a:off x="533400" y="32766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FFFFFF"/>
                </a:solidFill>
              </a:rPr>
              <a:t>3</a:t>
            </a:r>
          </a:p>
        </p:txBody>
      </p:sp>
      <p:sp>
        <p:nvSpPr>
          <p:cNvPr id="15" name="Rectangle 14"/>
          <p:cNvSpPr/>
          <p:nvPr/>
        </p:nvSpPr>
        <p:spPr>
          <a:xfrm>
            <a:off x="1143000" y="3239869"/>
            <a:ext cx="7467600" cy="646331"/>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a:solidFill>
                  <a:schemeClr val="accent5">
                    <a:lumMod val="50000"/>
                  </a:schemeClr>
                </a:solidFill>
                <a:latin typeface="Tw Cen MT" panose="020B0602020104020603" pitchFamily="34" charset="0"/>
              </a:rPr>
              <a:t>43% of the companies provide information on </a:t>
            </a:r>
            <a:r>
              <a:rPr lang="en-US" b="1" dirty="0" smtClean="0">
                <a:solidFill>
                  <a:schemeClr val="accent5">
                    <a:lumMod val="50000"/>
                  </a:schemeClr>
                </a:solidFill>
                <a:latin typeface="Tw Cen MT" panose="020B0602020104020603" pitchFamily="34" charset="0"/>
              </a:rPr>
              <a:t>ERM. Only </a:t>
            </a:r>
            <a:r>
              <a:rPr lang="en-US" b="1" dirty="0">
                <a:solidFill>
                  <a:schemeClr val="accent5">
                    <a:lumMod val="50000"/>
                  </a:schemeClr>
                </a:solidFill>
                <a:latin typeface="Tw Cen MT" panose="020B0602020104020603" pitchFamily="34" charset="0"/>
              </a:rPr>
              <a:t>a quarter of them incorporate Environmental, Social and Governance (</a:t>
            </a:r>
            <a:r>
              <a:rPr lang="en-US" b="1" dirty="0">
                <a:solidFill>
                  <a:srgbClr val="00B050"/>
                </a:solidFill>
                <a:latin typeface="Tw Cen MT" panose="020B0602020104020603" pitchFamily="34" charset="0"/>
              </a:rPr>
              <a:t>ESG</a:t>
            </a:r>
            <a:r>
              <a:rPr lang="en-US" b="1" dirty="0">
                <a:solidFill>
                  <a:schemeClr val="accent5">
                    <a:lumMod val="50000"/>
                  </a:schemeClr>
                </a:solidFill>
                <a:latin typeface="Tw Cen MT" panose="020B0602020104020603" pitchFamily="34" charset="0"/>
              </a:rPr>
              <a:t>) factors.</a:t>
            </a:r>
          </a:p>
        </p:txBody>
      </p:sp>
      <p:sp>
        <p:nvSpPr>
          <p:cNvPr id="16" name="Oval 15"/>
          <p:cNvSpPr/>
          <p:nvPr/>
        </p:nvSpPr>
        <p:spPr>
          <a:xfrm>
            <a:off x="533400" y="4572000"/>
            <a:ext cx="533400" cy="5334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a:solidFill>
                  <a:srgbClr val="FFFFFF"/>
                </a:solidFill>
              </a:rPr>
              <a:t>4</a:t>
            </a:r>
          </a:p>
        </p:txBody>
      </p:sp>
      <p:sp>
        <p:nvSpPr>
          <p:cNvPr id="19" name="Rectangle 18"/>
          <p:cNvSpPr/>
          <p:nvPr/>
        </p:nvSpPr>
        <p:spPr>
          <a:xfrm>
            <a:off x="1143000" y="4114800"/>
            <a:ext cx="3962400" cy="1477328"/>
          </a:xfrm>
          <a:prstGeom prst="rect">
            <a:avLst/>
          </a:prstGeom>
          <a:solidFill>
            <a:schemeClr val="accent3">
              <a:lumMod val="60000"/>
              <a:lumOff val="4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r>
              <a:rPr lang="en-US" b="1" dirty="0">
                <a:solidFill>
                  <a:schemeClr val="accent5">
                    <a:lumMod val="50000"/>
                  </a:schemeClr>
                </a:solidFill>
                <a:latin typeface="Tw Cen MT" panose="020B0602020104020603" pitchFamily="34" charset="0"/>
              </a:rPr>
              <a:t>Only 59% of the top 100 and 54% of the non-top 100 companies’ statements refer to the </a:t>
            </a:r>
            <a:r>
              <a:rPr lang="en-US" b="1" dirty="0">
                <a:solidFill>
                  <a:srgbClr val="00B050"/>
                </a:solidFill>
                <a:latin typeface="Tw Cen MT" panose="020B0602020104020603" pitchFamily="34" charset="0"/>
              </a:rPr>
              <a:t>broader trends affecting the company and influencing sustainability priorities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962400"/>
            <a:ext cx="3276600" cy="2120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114800" y="6477000"/>
            <a:ext cx="5029200" cy="415498"/>
          </a:xfrm>
          <a:prstGeom prst="rect">
            <a:avLst/>
          </a:prstGeom>
        </p:spPr>
        <p:txBody>
          <a:bodyPr wrap="square">
            <a:spAutoFit/>
          </a:bodyPr>
          <a:lstStyle/>
          <a:p>
            <a:pPr algn="r"/>
            <a:r>
              <a:rPr lang="en-US" sz="1000" i="1" dirty="0" smtClean="0">
                <a:latin typeface="Calibri" panose="020F0502020204030204" pitchFamily="34" charset="0"/>
                <a:cs typeface="Calibri" panose="020F0502020204030204" pitchFamily="34" charset="0"/>
              </a:rPr>
              <a:t>Source: Moving Beyond Disclosure: Leveraging Sustainability Reporting to Drive Change, </a:t>
            </a:r>
          </a:p>
          <a:p>
            <a:pPr algn="r"/>
            <a:r>
              <a:rPr lang="en-US" sz="1000" i="1" dirty="0" smtClean="0">
                <a:latin typeface="Calibri" panose="020F0502020204030204" pitchFamily="34" charset="0"/>
                <a:cs typeface="Calibri" panose="020F0502020204030204" pitchFamily="34" charset="0"/>
              </a:rPr>
              <a:t>A Study by GRI Focal Point India &amp; TCS</a:t>
            </a:r>
            <a:endParaRPr lang="en-US" sz="1000" i="1" dirty="0">
              <a:latin typeface="Calibri" panose="020F0502020204030204" pitchFamily="34" charset="0"/>
              <a:cs typeface="Calibri" panose="020F0502020204030204" pitchFamily="34" charset="0"/>
            </a:endParaRPr>
          </a:p>
        </p:txBody>
      </p:sp>
      <p:sp>
        <p:nvSpPr>
          <p:cNvPr id="21" name="TextBox 20"/>
          <p:cNvSpPr txBox="1"/>
          <p:nvPr/>
        </p:nvSpPr>
        <p:spPr>
          <a:xfrm>
            <a:off x="2209800" y="5943600"/>
            <a:ext cx="4572000" cy="45720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r>
              <a:rPr lang="en-US" b="1" dirty="0" smtClean="0"/>
              <a:t>REPORT versus REPORTING ??</a:t>
            </a:r>
            <a:endParaRPr lang="en-US" b="1" dirty="0"/>
          </a:p>
        </p:txBody>
      </p:sp>
    </p:spTree>
    <p:extLst>
      <p:ext uri="{BB962C8B-B14F-4D97-AF65-F5344CB8AC3E}">
        <p14:creationId xmlns:p14="http://schemas.microsoft.com/office/powerpoint/2010/main" val="26524283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TotalTime>
  <Words>1058</Words>
  <Application>Microsoft Office PowerPoint</Application>
  <PresentationFormat>On-screen Show (4:3)</PresentationFormat>
  <Paragraphs>160</Paragraphs>
  <Slides>13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Arial</vt:lpstr>
      <vt:lpstr>Broadway</vt:lpstr>
      <vt:lpstr>Calibri</vt:lpstr>
      <vt:lpstr>Century Gothic</vt:lpstr>
      <vt:lpstr>Copperplate Gothic Bold</vt:lpstr>
      <vt:lpstr>Times New Roman</vt:lpstr>
      <vt:lpstr>Tw Cen MT</vt:lpstr>
      <vt:lpstr>Univers 45 Light</vt:lpstr>
      <vt:lpstr>Wingdings</vt:lpstr>
      <vt:lpstr>Wingdings 2</vt:lpstr>
      <vt:lpstr>Austin</vt:lpstr>
      <vt:lpstr>Sustainability Reporting: Current Trend and Future Scope</vt:lpstr>
      <vt:lpstr>Sustainability Reporting (SR) @ GAIL</vt:lpstr>
      <vt:lpstr>GAIL’ Experience: SR as a mgmt Tool</vt:lpstr>
      <vt:lpstr>GAIL’ Experience: SR as a mgmt Tool</vt:lpstr>
      <vt:lpstr>GAIL’ Experience: SR as a mgmt Tool</vt:lpstr>
      <vt:lpstr>GAIL’ Experience: SR as a mgmt Tool</vt:lpstr>
      <vt:lpstr>PowerPoint Presentation</vt:lpstr>
      <vt:lpstr>Harnessing the key drivers of Change</vt:lpstr>
      <vt:lpstr>Current Trends</vt:lpstr>
      <vt:lpstr>Points of Contention</vt:lpstr>
      <vt:lpstr>Changing societal expectations</vt:lpstr>
      <vt:lpstr>Future of Reporting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Reporting: Current Trend and Future Scope</dc:title>
  <dc:creator>URVI GULATI</dc:creator>
  <cp:lastModifiedBy>Shikha Jain.</cp:lastModifiedBy>
  <cp:revision>33</cp:revision>
  <dcterms:created xsi:type="dcterms:W3CDTF">2016-04-21T04:46:27Z</dcterms:created>
  <dcterms:modified xsi:type="dcterms:W3CDTF">2016-07-08T04:06:45Z</dcterms:modified>
</cp:coreProperties>
</file>